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Montserrat Ultra-Bold" charset="1" panose="00000900000000000000"/>
      <p:regular r:id="rId17"/>
    </p:embeddedFont>
    <p:embeddedFont>
      <p:font typeface="Montserrat Classic" charset="1" panose="00000500000000000000"/>
      <p:regular r:id="rId18"/>
    </p:embeddedFont>
    <p:embeddedFont>
      <p:font typeface="Montserrat Classic Bold" charset="1" panose="00000800000000000000"/>
      <p:regular r:id="rId19"/>
    </p:embeddedFont>
    <p:embeddedFont>
      <p:font typeface="Montserrat Heavy" charset="1" panose="00000A00000000000000"/>
      <p:regular r:id="rId20"/>
    </p:embeddedFont>
    <p:embeddedFont>
      <p:font typeface="Montserrat Bold" charset="1" panose="00000800000000000000"/>
      <p:regular r:id="rId21"/>
    </p:embeddedFont>
    <p:embeddedFont>
      <p:font typeface="Montserrat" charset="1" panose="000005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jpeg>
</file>

<file path=ppt/media/image3.png>
</file>

<file path=ppt/media/image4.jpeg>
</file>

<file path=ppt/media/image5.jpe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 Id="rId4" Target="../media/image19.png" Type="http://schemas.openxmlformats.org/officeDocument/2006/relationships/image"/><Relationship Id="rId5" Target="../media/image2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240790" y="0"/>
            <a:ext cx="212090" cy="2477953"/>
            <a:chOff x="0" y="0"/>
            <a:chExt cx="55859" cy="652629"/>
          </a:xfrm>
        </p:grpSpPr>
        <p:sp>
          <p:nvSpPr>
            <p:cNvPr name="Freeform 3" id="3"/>
            <p:cNvSpPr/>
            <p:nvPr/>
          </p:nvSpPr>
          <p:spPr>
            <a:xfrm flipH="false" flipV="false" rot="0">
              <a:off x="0" y="0"/>
              <a:ext cx="55859" cy="652629"/>
            </a:xfrm>
            <a:custGeom>
              <a:avLst/>
              <a:gdLst/>
              <a:ahLst/>
              <a:cxnLst/>
              <a:rect r="r" b="b" t="t" l="l"/>
              <a:pathLst>
                <a:path h="652629" w="55859">
                  <a:moveTo>
                    <a:pt x="0" y="0"/>
                  </a:moveTo>
                  <a:lnTo>
                    <a:pt x="55859" y="0"/>
                  </a:lnTo>
                  <a:lnTo>
                    <a:pt x="55859" y="652629"/>
                  </a:lnTo>
                  <a:lnTo>
                    <a:pt x="0" y="652629"/>
                  </a:lnTo>
                  <a:close/>
                </a:path>
              </a:pathLst>
            </a:custGeom>
            <a:solidFill>
              <a:srgbClr val="F9B314"/>
            </a:solidFill>
          </p:spPr>
        </p:sp>
        <p:sp>
          <p:nvSpPr>
            <p:cNvPr name="TextBox 4" id="4"/>
            <p:cNvSpPr txBox="true"/>
            <p:nvPr/>
          </p:nvSpPr>
          <p:spPr>
            <a:xfrm>
              <a:off x="0" y="-38100"/>
              <a:ext cx="55859" cy="690729"/>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4500955" y="1866623"/>
            <a:ext cx="2758345" cy="245871"/>
            <a:chOff x="0" y="0"/>
            <a:chExt cx="726478" cy="64756"/>
          </a:xfrm>
        </p:grpSpPr>
        <p:sp>
          <p:nvSpPr>
            <p:cNvPr name="Freeform 6" id="6"/>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7" id="7"/>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419385" y="2031548"/>
            <a:ext cx="8163142" cy="8061102"/>
          </a:xfrm>
          <a:custGeom>
            <a:avLst/>
            <a:gdLst/>
            <a:ahLst/>
            <a:cxnLst/>
            <a:rect r="r" b="b" t="t" l="l"/>
            <a:pathLst>
              <a:path h="8061102" w="8163142">
                <a:moveTo>
                  <a:pt x="0" y="0"/>
                </a:moveTo>
                <a:lnTo>
                  <a:pt x="8163141" y="0"/>
                </a:lnTo>
                <a:lnTo>
                  <a:pt x="8163141" y="8061102"/>
                </a:lnTo>
                <a:lnTo>
                  <a:pt x="0" y="8061102"/>
                </a:lnTo>
                <a:lnTo>
                  <a:pt x="0" y="0"/>
                </a:lnTo>
                <a:close/>
              </a:path>
            </a:pathLst>
          </a:custGeom>
          <a:blipFill>
            <a:blip r:embed="rId2">
              <a:alphaModFix amt="1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452880" y="3708080"/>
            <a:ext cx="2702768" cy="3111100"/>
          </a:xfrm>
          <a:custGeom>
            <a:avLst/>
            <a:gdLst/>
            <a:ahLst/>
            <a:cxnLst/>
            <a:rect r="r" b="b" t="t" l="l"/>
            <a:pathLst>
              <a:path h="3111100" w="2702768">
                <a:moveTo>
                  <a:pt x="0" y="0"/>
                </a:moveTo>
                <a:lnTo>
                  <a:pt x="2702768" y="0"/>
                </a:lnTo>
                <a:lnTo>
                  <a:pt x="2702768" y="3111100"/>
                </a:lnTo>
                <a:lnTo>
                  <a:pt x="0" y="3111100"/>
                </a:lnTo>
                <a:lnTo>
                  <a:pt x="0" y="0"/>
                </a:lnTo>
                <a:close/>
              </a:path>
            </a:pathLst>
          </a:custGeom>
          <a:blipFill>
            <a:blip r:embed="rId4"/>
            <a:stretch>
              <a:fillRect l="0" t="0" r="0" b="0"/>
            </a:stretch>
          </a:blipFill>
        </p:spPr>
      </p:sp>
      <p:sp>
        <p:nvSpPr>
          <p:cNvPr name="TextBox 10" id="10"/>
          <p:cNvSpPr txBox="true"/>
          <p:nvPr/>
        </p:nvSpPr>
        <p:spPr>
          <a:xfrm rot="0">
            <a:off x="4403893" y="6053243"/>
            <a:ext cx="5589100" cy="471110"/>
          </a:xfrm>
          <a:prstGeom prst="rect">
            <a:avLst/>
          </a:prstGeom>
        </p:spPr>
        <p:txBody>
          <a:bodyPr anchor="t" rtlCol="false" tIns="0" lIns="0" bIns="0" rIns="0">
            <a:spAutoFit/>
          </a:bodyPr>
          <a:lstStyle/>
          <a:p>
            <a:pPr algn="l">
              <a:lnSpc>
                <a:spcPts val="3679"/>
              </a:lnSpc>
            </a:pPr>
            <a:r>
              <a:rPr lang="en-US" b="true" sz="3345">
                <a:solidFill>
                  <a:srgbClr val="F9B314"/>
                </a:solidFill>
                <a:latin typeface="Montserrat Ultra-Bold"/>
                <a:ea typeface="Montserrat Ultra-Bold"/>
                <a:cs typeface="Montserrat Ultra-Bold"/>
                <a:sym typeface="Montserrat Ultra-Bold"/>
              </a:rPr>
              <a:t>M. RIZKY NUGRAHA. A</a:t>
            </a:r>
          </a:p>
        </p:txBody>
      </p:sp>
      <p:sp>
        <p:nvSpPr>
          <p:cNvPr name="TextBox 11" id="11"/>
          <p:cNvSpPr txBox="true"/>
          <p:nvPr/>
        </p:nvSpPr>
        <p:spPr>
          <a:xfrm rot="0">
            <a:off x="4403893" y="4050532"/>
            <a:ext cx="11724480" cy="1777825"/>
          </a:xfrm>
          <a:prstGeom prst="rect">
            <a:avLst/>
          </a:prstGeom>
        </p:spPr>
        <p:txBody>
          <a:bodyPr anchor="t" rtlCol="false" tIns="0" lIns="0" bIns="0" rIns="0">
            <a:spAutoFit/>
          </a:bodyPr>
          <a:lstStyle/>
          <a:p>
            <a:pPr algn="l">
              <a:lnSpc>
                <a:spcPts val="4659"/>
              </a:lnSpc>
            </a:pPr>
            <a:r>
              <a:rPr lang="en-US" b="true" sz="4236">
                <a:solidFill>
                  <a:srgbClr val="1211CA"/>
                </a:solidFill>
                <a:latin typeface="Montserrat Ultra-Bold"/>
                <a:ea typeface="Montserrat Ultra-Bold"/>
                <a:cs typeface="Montserrat Ultra-Bold"/>
                <a:sym typeface="Montserrat Ultra-Bold"/>
              </a:rPr>
              <a:t>ANALISIS PENGGUNAAN PLATFORM MEDIA SOSIAL BERDASARKAN DEMOGRAFI PENGGUNA</a:t>
            </a:r>
          </a:p>
        </p:txBody>
      </p:sp>
      <p:sp>
        <p:nvSpPr>
          <p:cNvPr name="TextBox 12" id="12"/>
          <p:cNvSpPr txBox="true"/>
          <p:nvPr/>
        </p:nvSpPr>
        <p:spPr>
          <a:xfrm rot="0">
            <a:off x="14997446" y="8636800"/>
            <a:ext cx="2261854" cy="481330"/>
          </a:xfrm>
          <a:prstGeom prst="rect">
            <a:avLst/>
          </a:prstGeom>
        </p:spPr>
        <p:txBody>
          <a:bodyPr anchor="t" rtlCol="false" tIns="0" lIns="0" bIns="0" rIns="0">
            <a:spAutoFit/>
          </a:bodyPr>
          <a:lstStyle/>
          <a:p>
            <a:pPr algn="r">
              <a:lnSpc>
                <a:spcPts val="3920"/>
              </a:lnSpc>
            </a:pPr>
            <a:r>
              <a:rPr lang="en-US" sz="2800">
                <a:solidFill>
                  <a:srgbClr val="101010"/>
                </a:solidFill>
                <a:latin typeface="Montserrat Classic"/>
                <a:ea typeface="Montserrat Classic"/>
                <a:cs typeface="Montserrat Classic"/>
                <a:sym typeface="Montserrat Classic"/>
              </a:rPr>
              <a:t>Start Slide</a:t>
            </a:r>
          </a:p>
        </p:txBody>
      </p:sp>
      <p:sp>
        <p:nvSpPr>
          <p:cNvPr name="TextBox 13" id="13"/>
          <p:cNvSpPr txBox="true"/>
          <p:nvPr/>
        </p:nvSpPr>
        <p:spPr>
          <a:xfrm rot="0">
            <a:off x="13769329" y="952500"/>
            <a:ext cx="3489971" cy="622935"/>
          </a:xfrm>
          <a:prstGeom prst="rect">
            <a:avLst/>
          </a:prstGeom>
        </p:spPr>
        <p:txBody>
          <a:bodyPr anchor="t" rtlCol="false" tIns="0" lIns="0" bIns="0" rIns="0">
            <a:spAutoFit/>
          </a:bodyPr>
          <a:lstStyle/>
          <a:p>
            <a:pPr algn="r">
              <a:lnSpc>
                <a:spcPts val="5040"/>
              </a:lnSpc>
            </a:pPr>
            <a:r>
              <a:rPr lang="en-US" b="true" sz="3600">
                <a:solidFill>
                  <a:srgbClr val="101010"/>
                </a:solidFill>
                <a:latin typeface="Montserrat Classic Bold"/>
                <a:ea typeface="Montserrat Classic Bold"/>
                <a:cs typeface="Montserrat Classic Bold"/>
                <a:sym typeface="Montserrat Classic Bold"/>
              </a:rPr>
              <a:t>DS BATCH 28</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254C5"/>
        </a:solidFill>
      </p:bgPr>
    </p:bg>
    <p:spTree>
      <p:nvGrpSpPr>
        <p:cNvPr id="1" name=""/>
        <p:cNvGrpSpPr/>
        <p:nvPr/>
      </p:nvGrpSpPr>
      <p:grpSpPr>
        <a:xfrm>
          <a:off x="0" y="0"/>
          <a:ext cx="0" cy="0"/>
          <a:chOff x="0" y="0"/>
          <a:chExt cx="0" cy="0"/>
        </a:xfrm>
      </p:grpSpPr>
      <p:sp>
        <p:nvSpPr>
          <p:cNvPr name="AutoShape 2" id="2"/>
          <p:cNvSpPr/>
          <p:nvPr/>
        </p:nvSpPr>
        <p:spPr>
          <a:xfrm rot="0">
            <a:off x="0" y="9700628"/>
            <a:ext cx="18395101" cy="0"/>
          </a:xfrm>
          <a:prstGeom prst="line">
            <a:avLst/>
          </a:prstGeom>
          <a:ln cap="flat" w="38100">
            <a:solidFill>
              <a:srgbClr val="FFFFFF"/>
            </a:solidFill>
            <a:prstDash val="solid"/>
            <a:headEnd type="none" len="sm" w="sm"/>
            <a:tailEnd type="none" len="sm" w="sm"/>
          </a:ln>
        </p:spPr>
      </p:sp>
      <p:sp>
        <p:nvSpPr>
          <p:cNvPr name="AutoShape 3" id="3"/>
          <p:cNvSpPr/>
          <p:nvPr/>
        </p:nvSpPr>
        <p:spPr>
          <a:xfrm rot="0">
            <a:off x="11850061" y="633531"/>
            <a:ext cx="6437939" cy="0"/>
          </a:xfrm>
          <a:prstGeom prst="line">
            <a:avLst/>
          </a:prstGeom>
          <a:ln cap="flat" w="28575">
            <a:solidFill>
              <a:srgbClr val="FFFFFF"/>
            </a:solidFill>
            <a:prstDash val="solid"/>
            <a:headEnd type="none" len="sm" w="sm"/>
            <a:tailEnd type="none" len="sm" w="sm"/>
          </a:ln>
        </p:spPr>
      </p:sp>
      <p:sp>
        <p:nvSpPr>
          <p:cNvPr name="Freeform 4" id="4"/>
          <p:cNvSpPr/>
          <p:nvPr/>
        </p:nvSpPr>
        <p:spPr>
          <a:xfrm flipH="false" flipV="false" rot="0">
            <a:off x="11267292" y="1608313"/>
            <a:ext cx="6584159" cy="7146107"/>
          </a:xfrm>
          <a:custGeom>
            <a:avLst/>
            <a:gdLst/>
            <a:ahLst/>
            <a:cxnLst/>
            <a:rect r="r" b="b" t="t" l="l"/>
            <a:pathLst>
              <a:path h="7146107" w="6584159">
                <a:moveTo>
                  <a:pt x="0" y="0"/>
                </a:moveTo>
                <a:lnTo>
                  <a:pt x="6584159" y="0"/>
                </a:lnTo>
                <a:lnTo>
                  <a:pt x="6584159" y="7146108"/>
                </a:lnTo>
                <a:lnTo>
                  <a:pt x="0" y="7146108"/>
                </a:lnTo>
                <a:lnTo>
                  <a:pt x="0" y="0"/>
                </a:lnTo>
                <a:close/>
              </a:path>
            </a:pathLst>
          </a:custGeom>
          <a:blipFill>
            <a:blip r:embed="rId2"/>
            <a:stretch>
              <a:fillRect l="-31299" t="0" r="-31299" b="0"/>
            </a:stretch>
          </a:blipFill>
        </p:spPr>
      </p:sp>
      <p:sp>
        <p:nvSpPr>
          <p:cNvPr name="TextBox 5" id="5"/>
          <p:cNvSpPr txBox="true"/>
          <p:nvPr/>
        </p:nvSpPr>
        <p:spPr>
          <a:xfrm rot="0">
            <a:off x="1367576" y="2318910"/>
            <a:ext cx="9899716" cy="1352411"/>
          </a:xfrm>
          <a:prstGeom prst="rect">
            <a:avLst/>
          </a:prstGeom>
        </p:spPr>
        <p:txBody>
          <a:bodyPr anchor="t" rtlCol="false" tIns="0" lIns="0" bIns="0" rIns="0">
            <a:spAutoFit/>
          </a:bodyPr>
          <a:lstStyle/>
          <a:p>
            <a:pPr algn="l">
              <a:lnSpc>
                <a:spcPts val="11032"/>
              </a:lnSpc>
            </a:pPr>
            <a:r>
              <a:rPr lang="en-US" b="true" sz="7880" u="sng">
                <a:solidFill>
                  <a:srgbClr val="FFFFFF"/>
                </a:solidFill>
                <a:latin typeface="Montserrat Bold"/>
                <a:ea typeface="Montserrat Bold"/>
                <a:cs typeface="Montserrat Bold"/>
                <a:sym typeface="Montserrat Bold"/>
              </a:rPr>
              <a:t>KESIMPULAN</a:t>
            </a:r>
          </a:p>
        </p:txBody>
      </p:sp>
      <p:sp>
        <p:nvSpPr>
          <p:cNvPr name="TextBox 6" id="6"/>
          <p:cNvSpPr txBox="true"/>
          <p:nvPr/>
        </p:nvSpPr>
        <p:spPr>
          <a:xfrm rot="0">
            <a:off x="1367576" y="3980093"/>
            <a:ext cx="9424691" cy="3958247"/>
          </a:xfrm>
          <a:prstGeom prst="rect">
            <a:avLst/>
          </a:prstGeom>
        </p:spPr>
        <p:txBody>
          <a:bodyPr anchor="t" rtlCol="false" tIns="0" lIns="0" bIns="0" rIns="0">
            <a:spAutoFit/>
          </a:bodyPr>
          <a:lstStyle/>
          <a:p>
            <a:pPr algn="l">
              <a:lnSpc>
                <a:spcPts val="3903"/>
              </a:lnSpc>
            </a:pPr>
            <a:r>
              <a:rPr lang="en-US" sz="2788">
                <a:solidFill>
                  <a:srgbClr val="FFFFFF"/>
                </a:solidFill>
                <a:latin typeface="Montserrat"/>
                <a:ea typeface="Montserrat"/>
                <a:cs typeface="Montserrat"/>
                <a:sym typeface="Montserrat"/>
              </a:rPr>
              <a:t>Berdasarkan analisis Primary Platform Used dan Social Media Platforms Used menunjukan bahwa perusahaan dapat melakukan pengiklanan di segmen usia 36-45 dan 46-55 tahun pada aplikasi Twitter, TikTok dan Youtube karena memiliki jumlah pengguna media sosial terbanyak, terpopuler di 5 (lima) negara dan jumlah penggunaan platform yang mencapai 3-5 platform</a:t>
            </a:r>
          </a:p>
        </p:txBody>
      </p:sp>
      <p:grpSp>
        <p:nvGrpSpPr>
          <p:cNvPr name="Group 7" id="7"/>
          <p:cNvGrpSpPr/>
          <p:nvPr/>
        </p:nvGrpSpPr>
        <p:grpSpPr>
          <a:xfrm rot="0">
            <a:off x="1028700" y="1574847"/>
            <a:ext cx="1856645" cy="68071"/>
            <a:chOff x="0" y="0"/>
            <a:chExt cx="488993" cy="17928"/>
          </a:xfrm>
        </p:grpSpPr>
        <p:sp>
          <p:nvSpPr>
            <p:cNvPr name="Freeform 8" id="8"/>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9" id="9"/>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0" id="10"/>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FFFFFF"/>
                </a:solidFill>
                <a:latin typeface="Montserrat Classic Bold"/>
                <a:ea typeface="Montserrat Classic Bold"/>
                <a:cs typeface="Montserrat Classic Bold"/>
                <a:sym typeface="Montserrat Classic Bold"/>
              </a:rPr>
              <a:t>Social Media and Entertainment</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2254C5"/>
        </a:solidFill>
      </p:bgPr>
    </p:bg>
    <p:spTree>
      <p:nvGrpSpPr>
        <p:cNvPr id="1" name=""/>
        <p:cNvGrpSpPr/>
        <p:nvPr/>
      </p:nvGrpSpPr>
      <p:grpSpPr>
        <a:xfrm>
          <a:off x="0" y="0"/>
          <a:ext cx="0" cy="0"/>
          <a:chOff x="0" y="0"/>
          <a:chExt cx="0" cy="0"/>
        </a:xfrm>
      </p:grpSpPr>
      <p:sp>
        <p:nvSpPr>
          <p:cNvPr name="TextBox 2" id="2"/>
          <p:cNvSpPr txBox="true"/>
          <p:nvPr/>
        </p:nvSpPr>
        <p:spPr>
          <a:xfrm rot="0">
            <a:off x="1371235" y="3875543"/>
            <a:ext cx="13059340" cy="2415992"/>
          </a:xfrm>
          <a:prstGeom prst="rect">
            <a:avLst/>
          </a:prstGeom>
        </p:spPr>
        <p:txBody>
          <a:bodyPr anchor="t" rtlCol="false" tIns="0" lIns="0" bIns="0" rIns="0">
            <a:spAutoFit/>
          </a:bodyPr>
          <a:lstStyle/>
          <a:p>
            <a:pPr algn="l">
              <a:lnSpc>
                <a:spcPts val="20345"/>
              </a:lnSpc>
            </a:pPr>
            <a:r>
              <a:rPr lang="en-US" sz="14532" b="true">
                <a:solidFill>
                  <a:srgbClr val="FFFFFF"/>
                </a:solidFill>
                <a:latin typeface="Montserrat Bold"/>
                <a:ea typeface="Montserrat Bold"/>
                <a:cs typeface="Montserrat Bold"/>
                <a:sym typeface="Montserrat Bold"/>
              </a:rPr>
              <a:t>Thank You</a:t>
            </a:r>
          </a:p>
        </p:txBody>
      </p:sp>
      <p:sp>
        <p:nvSpPr>
          <p:cNvPr name="AutoShape 3" id="3"/>
          <p:cNvSpPr/>
          <p:nvPr/>
        </p:nvSpPr>
        <p:spPr>
          <a:xfrm rot="0">
            <a:off x="0" y="9700628"/>
            <a:ext cx="18395101" cy="0"/>
          </a:xfrm>
          <a:prstGeom prst="line">
            <a:avLst/>
          </a:prstGeom>
          <a:ln cap="flat" w="38100">
            <a:solidFill>
              <a:srgbClr val="FFFFFF"/>
            </a:solidFill>
            <a:prstDash val="solid"/>
            <a:headEnd type="none" len="sm" w="sm"/>
            <a:tailEnd type="none" len="sm" w="sm"/>
          </a:ln>
        </p:spPr>
      </p:sp>
      <p:sp>
        <p:nvSpPr>
          <p:cNvPr name="AutoShape 4" id="4"/>
          <p:cNvSpPr/>
          <p:nvPr/>
        </p:nvSpPr>
        <p:spPr>
          <a:xfrm rot="0">
            <a:off x="11850061" y="633531"/>
            <a:ext cx="6437939" cy="0"/>
          </a:xfrm>
          <a:prstGeom prst="line">
            <a:avLst/>
          </a:prstGeom>
          <a:ln cap="flat" w="28575">
            <a:solidFill>
              <a:srgbClr val="FFFFFF"/>
            </a:solidFill>
            <a:prstDash val="solid"/>
            <a:headEnd type="none" len="sm" w="sm"/>
            <a:tailEnd type="none" len="sm" w="sm"/>
          </a:ln>
        </p:spPr>
      </p:sp>
      <p:grpSp>
        <p:nvGrpSpPr>
          <p:cNvPr name="Group 5" id="5"/>
          <p:cNvGrpSpPr/>
          <p:nvPr/>
        </p:nvGrpSpPr>
        <p:grpSpPr>
          <a:xfrm rot="0">
            <a:off x="1028700" y="1574847"/>
            <a:ext cx="1856645" cy="68071"/>
            <a:chOff x="0" y="0"/>
            <a:chExt cx="488993" cy="17928"/>
          </a:xfrm>
        </p:grpSpPr>
        <p:sp>
          <p:nvSpPr>
            <p:cNvPr name="Freeform 6" id="6"/>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F9B314"/>
            </a:solidFill>
          </p:spPr>
        </p:sp>
        <p:sp>
          <p:nvSpPr>
            <p:cNvPr name="TextBox 7" id="7"/>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FFFFFF"/>
                </a:solidFill>
                <a:latin typeface="Montserrat Classic Bold"/>
                <a:ea typeface="Montserrat Classic Bold"/>
                <a:cs typeface="Montserrat Classic Bold"/>
                <a:sym typeface="Montserrat Classic Bold"/>
              </a:rPr>
              <a:t>Social Media and Entertainment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574847"/>
            <a:ext cx="1856645" cy="68071"/>
            <a:chOff x="0" y="0"/>
            <a:chExt cx="488993" cy="17928"/>
          </a:xfrm>
        </p:grpSpPr>
        <p:sp>
          <p:nvSpPr>
            <p:cNvPr name="Freeform 3" id="3"/>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1211CA"/>
            </a:solidFill>
          </p:spPr>
        </p:sp>
        <p:sp>
          <p:nvSpPr>
            <p:cNvPr name="TextBox 4" id="4"/>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4500955" y="2413635"/>
            <a:ext cx="2758345" cy="245871"/>
            <a:chOff x="0" y="0"/>
            <a:chExt cx="726478" cy="64756"/>
          </a:xfrm>
        </p:grpSpPr>
        <p:sp>
          <p:nvSpPr>
            <p:cNvPr name="Freeform 6" id="6"/>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7" id="7"/>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781793" y="4186261"/>
            <a:ext cx="6477507" cy="6100739"/>
            <a:chOff x="0" y="0"/>
            <a:chExt cx="8636677" cy="8134319"/>
          </a:xfrm>
        </p:grpSpPr>
        <p:pic>
          <p:nvPicPr>
            <p:cNvPr name="Picture 9" id="9"/>
            <p:cNvPicPr>
              <a:picLocks noChangeAspect="true"/>
            </p:cNvPicPr>
            <p:nvPr/>
          </p:nvPicPr>
          <p:blipFill>
            <a:blip r:embed="rId2"/>
            <a:srcRect l="14630" t="0" r="14630" b="0"/>
            <a:stretch>
              <a:fillRect/>
            </a:stretch>
          </p:blipFill>
          <p:spPr>
            <a:xfrm flipH="false" flipV="false">
              <a:off x="0" y="0"/>
              <a:ext cx="8636677" cy="8134319"/>
            </a:xfrm>
            <a:prstGeom prst="rect">
              <a:avLst/>
            </a:prstGeom>
          </p:spPr>
        </p:pic>
      </p:grpSp>
      <p:sp>
        <p:nvSpPr>
          <p:cNvPr name="TextBox 10" id="10"/>
          <p:cNvSpPr txBox="true"/>
          <p:nvPr/>
        </p:nvSpPr>
        <p:spPr>
          <a:xfrm rot="0">
            <a:off x="1028700" y="4664496"/>
            <a:ext cx="7668229" cy="529209"/>
          </a:xfrm>
          <a:prstGeom prst="rect">
            <a:avLst/>
          </a:prstGeom>
        </p:spPr>
        <p:txBody>
          <a:bodyPr anchor="t" rtlCol="false" tIns="0" lIns="0" bIns="0" rIns="0">
            <a:spAutoFit/>
          </a:bodyPr>
          <a:lstStyle/>
          <a:p>
            <a:pPr algn="l">
              <a:lnSpc>
                <a:spcPts val="3947"/>
              </a:lnSpc>
            </a:pPr>
            <a:r>
              <a:rPr lang="en-US" sz="4200" b="true">
                <a:solidFill>
                  <a:srgbClr val="F9B314"/>
                </a:solidFill>
                <a:latin typeface="Montserrat Heavy"/>
                <a:ea typeface="Montserrat Heavy"/>
                <a:cs typeface="Montserrat Heavy"/>
                <a:sym typeface="Montserrat Heavy"/>
              </a:rPr>
              <a:t>2. Data Understanding</a:t>
            </a:r>
          </a:p>
        </p:txBody>
      </p:sp>
      <p:sp>
        <p:nvSpPr>
          <p:cNvPr name="TextBox 11" id="11"/>
          <p:cNvSpPr txBox="true"/>
          <p:nvPr/>
        </p:nvSpPr>
        <p:spPr>
          <a:xfrm rot="0">
            <a:off x="1028700" y="5355630"/>
            <a:ext cx="5922266"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Heavy"/>
                <a:ea typeface="Montserrat Heavy"/>
                <a:cs typeface="Montserrat Heavy"/>
                <a:sym typeface="Montserrat Heavy"/>
              </a:rPr>
              <a:t>3. Goals</a:t>
            </a:r>
          </a:p>
        </p:txBody>
      </p:sp>
      <p:sp>
        <p:nvSpPr>
          <p:cNvPr name="TextBox 12" id="12"/>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101010"/>
                </a:solidFill>
                <a:latin typeface="Montserrat Classic Bold"/>
                <a:ea typeface="Montserrat Classic Bold"/>
                <a:cs typeface="Montserrat Classic Bold"/>
                <a:sym typeface="Montserrat Classic Bold"/>
              </a:rPr>
              <a:t>Social Media and Entertainment</a:t>
            </a:r>
          </a:p>
        </p:txBody>
      </p:sp>
      <p:sp>
        <p:nvSpPr>
          <p:cNvPr name="TextBox 13" id="13"/>
          <p:cNvSpPr txBox="true"/>
          <p:nvPr/>
        </p:nvSpPr>
        <p:spPr>
          <a:xfrm rot="0">
            <a:off x="13769329" y="952500"/>
            <a:ext cx="3489971" cy="1261110"/>
          </a:xfrm>
          <a:prstGeom prst="rect">
            <a:avLst/>
          </a:prstGeom>
        </p:spPr>
        <p:txBody>
          <a:bodyPr anchor="t" rtlCol="false" tIns="0" lIns="0" bIns="0" rIns="0">
            <a:spAutoFit/>
          </a:bodyPr>
          <a:lstStyle/>
          <a:p>
            <a:pPr algn="r">
              <a:lnSpc>
                <a:spcPts val="5040"/>
              </a:lnSpc>
            </a:pPr>
            <a:r>
              <a:rPr lang="en-US" b="true" sz="3600">
                <a:solidFill>
                  <a:srgbClr val="101010"/>
                </a:solidFill>
                <a:latin typeface="Montserrat Classic Bold"/>
                <a:ea typeface="Montserrat Classic Bold"/>
                <a:cs typeface="Montserrat Classic Bold"/>
                <a:sym typeface="Montserrat Classic Bold"/>
              </a:rPr>
              <a:t>About The Project</a:t>
            </a:r>
          </a:p>
        </p:txBody>
      </p:sp>
      <p:sp>
        <p:nvSpPr>
          <p:cNvPr name="TextBox 14" id="14"/>
          <p:cNvSpPr txBox="true"/>
          <p:nvPr/>
        </p:nvSpPr>
        <p:spPr>
          <a:xfrm rot="0">
            <a:off x="1028700" y="3974044"/>
            <a:ext cx="7668229"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Heavy"/>
                <a:ea typeface="Montserrat Heavy"/>
                <a:cs typeface="Montserrat Heavy"/>
                <a:sym typeface="Montserrat Heavy"/>
              </a:rPr>
              <a:t>1. Problem</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2518410"/>
            <a:ext cx="6448950"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Heavy"/>
                <a:ea typeface="Montserrat Heavy"/>
                <a:cs typeface="Montserrat Heavy"/>
                <a:sym typeface="Montserrat Heavy"/>
              </a:rPr>
              <a:t>Problem</a:t>
            </a:r>
          </a:p>
        </p:txBody>
      </p:sp>
      <p:sp>
        <p:nvSpPr>
          <p:cNvPr name="TextBox 3" id="3"/>
          <p:cNvSpPr txBox="true"/>
          <p:nvPr/>
        </p:nvSpPr>
        <p:spPr>
          <a:xfrm rot="0">
            <a:off x="1028700" y="2999994"/>
            <a:ext cx="8940800" cy="824865"/>
          </a:xfrm>
          <a:prstGeom prst="rect">
            <a:avLst/>
          </a:prstGeom>
        </p:spPr>
        <p:txBody>
          <a:bodyPr anchor="t" rtlCol="false" tIns="0" lIns="0" bIns="0" rIns="0">
            <a:spAutoFit/>
          </a:bodyPr>
          <a:lstStyle/>
          <a:p>
            <a:pPr algn="l">
              <a:lnSpc>
                <a:spcPts val="3359"/>
              </a:lnSpc>
            </a:pPr>
            <a:r>
              <a:rPr lang="en-US" sz="2400" b="true">
                <a:solidFill>
                  <a:srgbClr val="2D262A"/>
                </a:solidFill>
                <a:latin typeface="Montserrat Classic Bold"/>
                <a:ea typeface="Montserrat Classic Bold"/>
                <a:cs typeface="Montserrat Classic Bold"/>
                <a:sym typeface="Montserrat Classic Bold"/>
              </a:rPr>
              <a:t>Social Media and Entertainment</a:t>
            </a:r>
          </a:p>
          <a:p>
            <a:pPr algn="l">
              <a:lnSpc>
                <a:spcPts val="3359"/>
              </a:lnSpc>
            </a:pPr>
          </a:p>
        </p:txBody>
      </p:sp>
      <p:grpSp>
        <p:nvGrpSpPr>
          <p:cNvPr name="Group 4" id="4"/>
          <p:cNvGrpSpPr/>
          <p:nvPr/>
        </p:nvGrpSpPr>
        <p:grpSpPr>
          <a:xfrm rot="0">
            <a:off x="14500955" y="2413635"/>
            <a:ext cx="2758345" cy="245871"/>
            <a:chOff x="0" y="0"/>
            <a:chExt cx="726478" cy="64756"/>
          </a:xfrm>
        </p:grpSpPr>
        <p:sp>
          <p:nvSpPr>
            <p:cNvPr name="Freeform 5" id="5"/>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6" id="6"/>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0781793" y="3181945"/>
            <a:ext cx="7506207" cy="4856468"/>
            <a:chOff x="0" y="0"/>
            <a:chExt cx="10008277" cy="6475290"/>
          </a:xfrm>
        </p:grpSpPr>
        <p:pic>
          <p:nvPicPr>
            <p:cNvPr name="Picture 8" id="8"/>
            <p:cNvPicPr>
              <a:picLocks noChangeAspect="true"/>
            </p:cNvPicPr>
            <p:nvPr/>
          </p:nvPicPr>
          <p:blipFill>
            <a:blip r:embed="rId2"/>
            <a:srcRect l="0" t="1536" r="0" b="1536"/>
            <a:stretch>
              <a:fillRect/>
            </a:stretch>
          </p:blipFill>
          <p:spPr>
            <a:xfrm flipH="false" flipV="false">
              <a:off x="0" y="0"/>
              <a:ext cx="10008277" cy="6475290"/>
            </a:xfrm>
            <a:prstGeom prst="rect">
              <a:avLst/>
            </a:prstGeom>
          </p:spPr>
        </p:pic>
      </p:grpSp>
      <p:grpSp>
        <p:nvGrpSpPr>
          <p:cNvPr name="Group 9" id="9"/>
          <p:cNvGrpSpPr/>
          <p:nvPr/>
        </p:nvGrpSpPr>
        <p:grpSpPr>
          <a:xfrm rot="0">
            <a:off x="1028700" y="1574847"/>
            <a:ext cx="1856645" cy="68071"/>
            <a:chOff x="0" y="0"/>
            <a:chExt cx="488993" cy="17928"/>
          </a:xfrm>
        </p:grpSpPr>
        <p:sp>
          <p:nvSpPr>
            <p:cNvPr name="Freeform 10" id="10"/>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1211CA"/>
            </a:solidFill>
          </p:spPr>
        </p:sp>
        <p:sp>
          <p:nvSpPr>
            <p:cNvPr name="TextBox 11" id="11"/>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1028700" y="4290521"/>
            <a:ext cx="7064336" cy="1866690"/>
          </a:xfrm>
          <a:prstGeom prst="rect">
            <a:avLst/>
          </a:prstGeom>
        </p:spPr>
        <p:txBody>
          <a:bodyPr anchor="t" rtlCol="false" tIns="0" lIns="0" bIns="0" rIns="0">
            <a:spAutoFit/>
          </a:bodyPr>
          <a:lstStyle/>
          <a:p>
            <a:pPr algn="just">
              <a:lnSpc>
                <a:spcPts val="2111"/>
              </a:lnSpc>
            </a:pPr>
            <a:r>
              <a:rPr lang="en-US" sz="1508" b="true">
                <a:solidFill>
                  <a:srgbClr val="000000"/>
                </a:solidFill>
                <a:latin typeface="Montserrat Classic Bold"/>
                <a:ea typeface="Montserrat Classic Bold"/>
                <a:cs typeface="Montserrat Classic Bold"/>
                <a:sym typeface="Montserrat Classic Bold"/>
              </a:rPr>
              <a:t>1. </a:t>
            </a:r>
            <a:r>
              <a:rPr lang="en-US" sz="1508">
                <a:solidFill>
                  <a:srgbClr val="000000"/>
                </a:solidFill>
                <a:latin typeface="Montserrat Classic"/>
                <a:ea typeface="Montserrat Classic"/>
                <a:cs typeface="Montserrat Classic"/>
                <a:sym typeface="Montserrat Classic"/>
              </a:rPr>
              <a:t>Memahami preferensi platform berdasarkan usia, negara dan gender agar dapat membantu perusahaan menargetkan strategi pemasaran yang lebih efektif untuk kelompok demografis tertentu serta mengembangkan kampanye yang lebih inklusif dan relevan berdasarkan gender. Misalnya, produk yang menargetkan wanita dapat lebih efektif dipromosikan di platform yang lebih sering digunakan oleh kelompok ini.</a:t>
            </a:r>
          </a:p>
          <a:p>
            <a:pPr algn="just">
              <a:lnSpc>
                <a:spcPts val="2111"/>
              </a:lnSpc>
              <a:spcBef>
                <a:spcPct val="0"/>
              </a:spcBef>
            </a:pPr>
          </a:p>
        </p:txBody>
      </p:sp>
      <p:sp>
        <p:nvSpPr>
          <p:cNvPr name="TextBox 13" id="13"/>
          <p:cNvSpPr txBox="true"/>
          <p:nvPr/>
        </p:nvSpPr>
        <p:spPr>
          <a:xfrm rot="0">
            <a:off x="1028700" y="6309611"/>
            <a:ext cx="7064336" cy="2400090"/>
          </a:xfrm>
          <a:prstGeom prst="rect">
            <a:avLst/>
          </a:prstGeom>
        </p:spPr>
        <p:txBody>
          <a:bodyPr anchor="t" rtlCol="false" tIns="0" lIns="0" bIns="0" rIns="0">
            <a:spAutoFit/>
          </a:bodyPr>
          <a:lstStyle/>
          <a:p>
            <a:pPr algn="just">
              <a:lnSpc>
                <a:spcPts val="2111"/>
              </a:lnSpc>
            </a:pPr>
            <a:r>
              <a:rPr lang="en-US" sz="1508" b="true">
                <a:solidFill>
                  <a:srgbClr val="000000"/>
                </a:solidFill>
                <a:latin typeface="Montserrat Classic Bold"/>
                <a:ea typeface="Montserrat Classic Bold"/>
                <a:cs typeface="Montserrat Classic Bold"/>
                <a:sym typeface="Montserrat Classic Bold"/>
              </a:rPr>
              <a:t>2. </a:t>
            </a:r>
            <a:r>
              <a:rPr lang="en-US" sz="1508">
                <a:solidFill>
                  <a:srgbClr val="000000"/>
                </a:solidFill>
                <a:latin typeface="Montserrat Classic"/>
                <a:ea typeface="Montserrat Classic"/>
                <a:cs typeface="Montserrat Classic"/>
                <a:sym typeface="Montserrat Classic"/>
              </a:rPr>
              <a:t>Memahami kebiasaan multi-platform membantu perusahaan merancang strategi pemasaran lintas platform yang optimal, alokasi sumber daya untuk berbagai negara dengan kebiasaan multi-platform mungkin memerlukan pendekatan yang lebih beragam serta pola pengguna berdasarkan gender sehingga perusahaan dapat menyesuaikan strategi konten. Jika laki-laki lebih banyak menggunakan berbagai platform, maka kampanye berbasis "retargeting" dapat dioptimalkan untuk menjangkau mereka di lebih banyak titik kontak.</a:t>
            </a:r>
          </a:p>
          <a:p>
            <a:pPr algn="just">
              <a:lnSpc>
                <a:spcPts val="2111"/>
              </a:lnSpc>
              <a:spcBef>
                <a:spcPct val="0"/>
              </a:spcBef>
            </a:pPr>
          </a:p>
        </p:txBody>
      </p:sp>
      <p:sp>
        <p:nvSpPr>
          <p:cNvPr name="TextBox 14" id="14"/>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101010"/>
                </a:solidFill>
                <a:latin typeface="Montserrat Classic Bold"/>
                <a:ea typeface="Montserrat Classic Bold"/>
                <a:cs typeface="Montserrat Classic Bold"/>
                <a:sym typeface="Montserrat Classic Bold"/>
              </a:rPr>
              <a:t>Social Media and Entertainment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19299" y="4930736"/>
            <a:ext cx="729655" cy="729655"/>
          </a:xfrm>
          <a:custGeom>
            <a:avLst/>
            <a:gdLst/>
            <a:ahLst/>
            <a:cxnLst/>
            <a:rect r="r" b="b" t="t" l="l"/>
            <a:pathLst>
              <a:path h="729655" w="729655">
                <a:moveTo>
                  <a:pt x="0" y="0"/>
                </a:moveTo>
                <a:lnTo>
                  <a:pt x="729655" y="0"/>
                </a:lnTo>
                <a:lnTo>
                  <a:pt x="729655" y="729655"/>
                </a:lnTo>
                <a:lnTo>
                  <a:pt x="0" y="72965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584137" y="4930736"/>
            <a:ext cx="819837" cy="729655"/>
          </a:xfrm>
          <a:custGeom>
            <a:avLst/>
            <a:gdLst/>
            <a:ahLst/>
            <a:cxnLst/>
            <a:rect r="r" b="b" t="t" l="l"/>
            <a:pathLst>
              <a:path h="729655" w="819837">
                <a:moveTo>
                  <a:pt x="0" y="0"/>
                </a:moveTo>
                <a:lnTo>
                  <a:pt x="819837" y="0"/>
                </a:lnTo>
                <a:lnTo>
                  <a:pt x="819837" y="729655"/>
                </a:lnTo>
                <a:lnTo>
                  <a:pt x="0" y="72965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088995" y="3372827"/>
            <a:ext cx="6448950" cy="529209"/>
          </a:xfrm>
          <a:prstGeom prst="rect">
            <a:avLst/>
          </a:prstGeom>
        </p:spPr>
        <p:txBody>
          <a:bodyPr anchor="t" rtlCol="false" tIns="0" lIns="0" bIns="0" rIns="0">
            <a:spAutoFit/>
          </a:bodyPr>
          <a:lstStyle/>
          <a:p>
            <a:pPr algn="l">
              <a:lnSpc>
                <a:spcPts val="3947"/>
              </a:lnSpc>
            </a:pPr>
            <a:r>
              <a:rPr lang="en-US" sz="4200" b="true">
                <a:solidFill>
                  <a:srgbClr val="F9B314"/>
                </a:solidFill>
                <a:latin typeface="Montserrat Heavy"/>
                <a:ea typeface="Montserrat Heavy"/>
                <a:cs typeface="Montserrat Heavy"/>
                <a:sym typeface="Montserrat Heavy"/>
              </a:rPr>
              <a:t>GOALS</a:t>
            </a:r>
          </a:p>
        </p:txBody>
      </p:sp>
      <p:sp>
        <p:nvSpPr>
          <p:cNvPr name="TextBox 5" id="5"/>
          <p:cNvSpPr txBox="true"/>
          <p:nvPr/>
        </p:nvSpPr>
        <p:spPr>
          <a:xfrm rot="0">
            <a:off x="2291958" y="6023305"/>
            <a:ext cx="4735192" cy="3134267"/>
          </a:xfrm>
          <a:prstGeom prst="rect">
            <a:avLst/>
          </a:prstGeom>
        </p:spPr>
        <p:txBody>
          <a:bodyPr anchor="t" rtlCol="false" tIns="0" lIns="0" bIns="0" rIns="0">
            <a:spAutoFit/>
          </a:bodyPr>
          <a:lstStyle/>
          <a:p>
            <a:pPr algn="l">
              <a:lnSpc>
                <a:spcPts val="3551"/>
              </a:lnSpc>
            </a:pPr>
            <a:r>
              <a:rPr lang="en-US" sz="2537">
                <a:solidFill>
                  <a:srgbClr val="2D262A"/>
                </a:solidFill>
                <a:latin typeface="Montserrat Classic"/>
                <a:ea typeface="Montserrat Classic"/>
                <a:cs typeface="Montserrat Classic"/>
                <a:sym typeface="Montserrat Classic"/>
              </a:rPr>
              <a:t>Menganalisis kolom "Primary Platform" untuk melihat platform mana yang lebih banyak digunakan oleh pengguna berdasarkan kategori usia, negara dan jenis kelamin </a:t>
            </a:r>
          </a:p>
        </p:txBody>
      </p:sp>
      <p:sp>
        <p:nvSpPr>
          <p:cNvPr name="TextBox 6" id="6"/>
          <p:cNvSpPr txBox="true"/>
          <p:nvPr/>
        </p:nvSpPr>
        <p:spPr>
          <a:xfrm rot="0">
            <a:off x="3909256" y="5046222"/>
            <a:ext cx="3117895" cy="441502"/>
          </a:xfrm>
          <a:prstGeom prst="rect">
            <a:avLst/>
          </a:prstGeom>
        </p:spPr>
        <p:txBody>
          <a:bodyPr anchor="t" rtlCol="false" tIns="0" lIns="0" bIns="0" rIns="0">
            <a:spAutoFit/>
          </a:bodyPr>
          <a:lstStyle/>
          <a:p>
            <a:pPr algn="l">
              <a:lnSpc>
                <a:spcPts val="3551"/>
              </a:lnSpc>
            </a:pPr>
            <a:r>
              <a:rPr lang="en-US" sz="2537" b="true">
                <a:solidFill>
                  <a:srgbClr val="1211CA"/>
                </a:solidFill>
                <a:latin typeface="Montserrat Classic Bold"/>
                <a:ea typeface="Montserrat Classic Bold"/>
                <a:cs typeface="Montserrat Classic Bold"/>
                <a:sym typeface="Montserrat Classic Bold"/>
              </a:rPr>
              <a:t>Goals 01</a:t>
            </a:r>
          </a:p>
        </p:txBody>
      </p:sp>
      <p:sp>
        <p:nvSpPr>
          <p:cNvPr name="TextBox 7" id="7"/>
          <p:cNvSpPr txBox="true"/>
          <p:nvPr/>
        </p:nvSpPr>
        <p:spPr>
          <a:xfrm rot="0">
            <a:off x="12878147" y="5046222"/>
            <a:ext cx="3117895" cy="441502"/>
          </a:xfrm>
          <a:prstGeom prst="rect">
            <a:avLst/>
          </a:prstGeom>
        </p:spPr>
        <p:txBody>
          <a:bodyPr anchor="t" rtlCol="false" tIns="0" lIns="0" bIns="0" rIns="0">
            <a:spAutoFit/>
          </a:bodyPr>
          <a:lstStyle/>
          <a:p>
            <a:pPr algn="l">
              <a:lnSpc>
                <a:spcPts val="3551"/>
              </a:lnSpc>
            </a:pPr>
            <a:r>
              <a:rPr lang="en-US" sz="2537" b="true">
                <a:solidFill>
                  <a:srgbClr val="1211CA"/>
                </a:solidFill>
                <a:latin typeface="Montserrat Classic Bold"/>
                <a:ea typeface="Montserrat Classic Bold"/>
                <a:cs typeface="Montserrat Classic Bold"/>
                <a:sym typeface="Montserrat Classic Bold"/>
              </a:rPr>
              <a:t>Goals 02</a:t>
            </a:r>
          </a:p>
        </p:txBody>
      </p:sp>
      <p:sp>
        <p:nvSpPr>
          <p:cNvPr name="TextBox 8" id="8"/>
          <p:cNvSpPr txBox="true"/>
          <p:nvPr/>
        </p:nvSpPr>
        <p:spPr>
          <a:xfrm rot="0">
            <a:off x="11191805" y="6023305"/>
            <a:ext cx="4735192" cy="2236678"/>
          </a:xfrm>
          <a:prstGeom prst="rect">
            <a:avLst/>
          </a:prstGeom>
        </p:spPr>
        <p:txBody>
          <a:bodyPr anchor="t" rtlCol="false" tIns="0" lIns="0" bIns="0" rIns="0">
            <a:spAutoFit/>
          </a:bodyPr>
          <a:lstStyle/>
          <a:p>
            <a:pPr algn="l">
              <a:lnSpc>
                <a:spcPts val="3551"/>
              </a:lnSpc>
            </a:pPr>
            <a:r>
              <a:rPr lang="en-US" sz="2537">
                <a:solidFill>
                  <a:srgbClr val="2D262A"/>
                </a:solidFill>
                <a:latin typeface="Montserrat Classic"/>
                <a:ea typeface="Montserrat Classic"/>
                <a:cs typeface="Montserrat Classic"/>
                <a:sym typeface="Montserrat Classic"/>
              </a:rPr>
              <a:t>Menganalisis "Social Media Platforms Used" untuk melihat  jumlah platform yang digunakan oleh para pengguna</a:t>
            </a:r>
          </a:p>
        </p:txBody>
      </p:sp>
      <p:sp>
        <p:nvSpPr>
          <p:cNvPr name="TextBox 9" id="9"/>
          <p:cNvSpPr txBox="true"/>
          <p:nvPr/>
        </p:nvSpPr>
        <p:spPr>
          <a:xfrm rot="0">
            <a:off x="13769329" y="952500"/>
            <a:ext cx="3489971" cy="1261110"/>
          </a:xfrm>
          <a:prstGeom prst="rect">
            <a:avLst/>
          </a:prstGeom>
        </p:spPr>
        <p:txBody>
          <a:bodyPr anchor="t" rtlCol="false" tIns="0" lIns="0" bIns="0" rIns="0">
            <a:spAutoFit/>
          </a:bodyPr>
          <a:lstStyle/>
          <a:p>
            <a:pPr algn="r">
              <a:lnSpc>
                <a:spcPts val="5040"/>
              </a:lnSpc>
            </a:pPr>
            <a:r>
              <a:rPr lang="en-US" b="true" sz="3600">
                <a:solidFill>
                  <a:srgbClr val="101010"/>
                </a:solidFill>
                <a:latin typeface="Montserrat Classic Bold"/>
                <a:ea typeface="Montserrat Classic Bold"/>
                <a:cs typeface="Montserrat Classic Bold"/>
                <a:sym typeface="Montserrat Classic Bold"/>
              </a:rPr>
              <a:t>About The Goals</a:t>
            </a:r>
          </a:p>
        </p:txBody>
      </p:sp>
      <p:grpSp>
        <p:nvGrpSpPr>
          <p:cNvPr name="Group 10" id="10"/>
          <p:cNvGrpSpPr/>
          <p:nvPr/>
        </p:nvGrpSpPr>
        <p:grpSpPr>
          <a:xfrm rot="0">
            <a:off x="14500955" y="2413635"/>
            <a:ext cx="2758345" cy="245871"/>
            <a:chOff x="0" y="0"/>
            <a:chExt cx="726478" cy="64756"/>
          </a:xfrm>
        </p:grpSpPr>
        <p:sp>
          <p:nvSpPr>
            <p:cNvPr name="Freeform 11" id="11"/>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12" id="12"/>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0">
            <a:off x="1028700" y="1574847"/>
            <a:ext cx="1856645" cy="68071"/>
            <a:chOff x="0" y="0"/>
            <a:chExt cx="488993" cy="17928"/>
          </a:xfrm>
        </p:grpSpPr>
        <p:sp>
          <p:nvSpPr>
            <p:cNvPr name="Freeform 14" id="14"/>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1211CA"/>
            </a:solidFill>
          </p:spPr>
        </p:sp>
        <p:sp>
          <p:nvSpPr>
            <p:cNvPr name="TextBox 15" id="15"/>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6" id="16"/>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101010"/>
                </a:solidFill>
                <a:latin typeface="Montserrat Classic Bold"/>
                <a:ea typeface="Montserrat Classic Bold"/>
                <a:cs typeface="Montserrat Classic Bold"/>
                <a:sym typeface="Montserrat Classic Bold"/>
              </a:rPr>
              <a:t>Social Media and Entertainment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2184657"/>
            <a:ext cx="6448950" cy="529209"/>
          </a:xfrm>
          <a:prstGeom prst="rect">
            <a:avLst/>
          </a:prstGeom>
        </p:spPr>
        <p:txBody>
          <a:bodyPr anchor="t" rtlCol="false" tIns="0" lIns="0" bIns="0" rIns="0">
            <a:spAutoFit/>
          </a:bodyPr>
          <a:lstStyle/>
          <a:p>
            <a:pPr algn="l">
              <a:lnSpc>
                <a:spcPts val="3947"/>
              </a:lnSpc>
            </a:pPr>
            <a:r>
              <a:rPr lang="en-US" sz="4200" b="true">
                <a:solidFill>
                  <a:srgbClr val="1211CA"/>
                </a:solidFill>
                <a:latin typeface="Montserrat Heavy"/>
                <a:ea typeface="Montserrat Heavy"/>
                <a:cs typeface="Montserrat Heavy"/>
                <a:sym typeface="Montserrat Heavy"/>
              </a:rPr>
              <a:t>Data Understanding</a:t>
            </a:r>
          </a:p>
        </p:txBody>
      </p:sp>
      <p:sp>
        <p:nvSpPr>
          <p:cNvPr name="TextBox 3" id="3"/>
          <p:cNvSpPr txBox="true"/>
          <p:nvPr/>
        </p:nvSpPr>
        <p:spPr>
          <a:xfrm rot="0">
            <a:off x="1028700" y="2666241"/>
            <a:ext cx="8940800" cy="824865"/>
          </a:xfrm>
          <a:prstGeom prst="rect">
            <a:avLst/>
          </a:prstGeom>
        </p:spPr>
        <p:txBody>
          <a:bodyPr anchor="t" rtlCol="false" tIns="0" lIns="0" bIns="0" rIns="0">
            <a:spAutoFit/>
          </a:bodyPr>
          <a:lstStyle/>
          <a:p>
            <a:pPr algn="l">
              <a:lnSpc>
                <a:spcPts val="3359"/>
              </a:lnSpc>
            </a:pPr>
            <a:r>
              <a:rPr lang="en-US" sz="2400" b="true">
                <a:solidFill>
                  <a:srgbClr val="2D262A"/>
                </a:solidFill>
                <a:latin typeface="Montserrat Classic Bold"/>
                <a:ea typeface="Montserrat Classic Bold"/>
                <a:cs typeface="Montserrat Classic Bold"/>
                <a:sym typeface="Montserrat Classic Bold"/>
              </a:rPr>
              <a:t>Social Media and Entertainment</a:t>
            </a:r>
          </a:p>
          <a:p>
            <a:pPr algn="l">
              <a:lnSpc>
                <a:spcPts val="3359"/>
              </a:lnSpc>
            </a:pPr>
          </a:p>
        </p:txBody>
      </p:sp>
      <p:grpSp>
        <p:nvGrpSpPr>
          <p:cNvPr name="Group 4" id="4"/>
          <p:cNvGrpSpPr/>
          <p:nvPr/>
        </p:nvGrpSpPr>
        <p:grpSpPr>
          <a:xfrm rot="0">
            <a:off x="14500955" y="2413635"/>
            <a:ext cx="2758345" cy="245871"/>
            <a:chOff x="0" y="0"/>
            <a:chExt cx="726478" cy="64756"/>
          </a:xfrm>
        </p:grpSpPr>
        <p:sp>
          <p:nvSpPr>
            <p:cNvPr name="Freeform 5" id="5"/>
            <p:cNvSpPr/>
            <p:nvPr/>
          </p:nvSpPr>
          <p:spPr>
            <a:xfrm flipH="false" flipV="false" rot="0">
              <a:off x="0" y="0"/>
              <a:ext cx="726478" cy="64756"/>
            </a:xfrm>
            <a:custGeom>
              <a:avLst/>
              <a:gdLst/>
              <a:ahLst/>
              <a:cxnLst/>
              <a:rect r="r" b="b" t="t" l="l"/>
              <a:pathLst>
                <a:path h="64756" w="726478">
                  <a:moveTo>
                    <a:pt x="0" y="0"/>
                  </a:moveTo>
                  <a:lnTo>
                    <a:pt x="726478" y="0"/>
                  </a:lnTo>
                  <a:lnTo>
                    <a:pt x="726478" y="64756"/>
                  </a:lnTo>
                  <a:lnTo>
                    <a:pt x="0" y="64756"/>
                  </a:lnTo>
                  <a:close/>
                </a:path>
              </a:pathLst>
            </a:custGeom>
            <a:solidFill>
              <a:srgbClr val="F9B314"/>
            </a:solidFill>
          </p:spPr>
        </p:sp>
        <p:sp>
          <p:nvSpPr>
            <p:cNvPr name="TextBox 6" id="6"/>
            <p:cNvSpPr txBox="true"/>
            <p:nvPr/>
          </p:nvSpPr>
          <p:spPr>
            <a:xfrm>
              <a:off x="0" y="-38100"/>
              <a:ext cx="726478" cy="102856"/>
            </a:xfrm>
            <a:prstGeom prst="rect">
              <a:avLst/>
            </a:prstGeom>
          </p:spPr>
          <p:txBody>
            <a:bodyPr anchor="ctr" rtlCol="false" tIns="50800" lIns="50800" bIns="50800" rIns="50800"/>
            <a:lstStyle/>
            <a:p>
              <a:pPr algn="ctr">
                <a:lnSpc>
                  <a:spcPts val="2659"/>
                </a:lnSpc>
                <a:spcBef>
                  <a:spcPct val="0"/>
                </a:spcBef>
              </a:pPr>
            </a:p>
          </p:txBody>
        </p:sp>
      </p:grpSp>
      <p:grpSp>
        <p:nvGrpSpPr>
          <p:cNvPr name="Group 7" id="7"/>
          <p:cNvGrpSpPr/>
          <p:nvPr/>
        </p:nvGrpSpPr>
        <p:grpSpPr>
          <a:xfrm rot="0">
            <a:off x="10781793" y="3181945"/>
            <a:ext cx="7506207" cy="4856468"/>
            <a:chOff x="0" y="0"/>
            <a:chExt cx="10008277" cy="6475290"/>
          </a:xfrm>
        </p:grpSpPr>
        <p:pic>
          <p:nvPicPr>
            <p:cNvPr name="Picture 8" id="8"/>
            <p:cNvPicPr>
              <a:picLocks noChangeAspect="true"/>
            </p:cNvPicPr>
            <p:nvPr/>
          </p:nvPicPr>
          <p:blipFill>
            <a:blip r:embed="rId2"/>
            <a:srcRect l="0" t="1445" r="0" b="1445"/>
            <a:stretch>
              <a:fillRect/>
            </a:stretch>
          </p:blipFill>
          <p:spPr>
            <a:xfrm flipH="false" flipV="false">
              <a:off x="0" y="0"/>
              <a:ext cx="10008277" cy="6475290"/>
            </a:xfrm>
            <a:prstGeom prst="rect">
              <a:avLst/>
            </a:prstGeom>
          </p:spPr>
        </p:pic>
      </p:grpSp>
      <p:grpSp>
        <p:nvGrpSpPr>
          <p:cNvPr name="Group 9" id="9"/>
          <p:cNvGrpSpPr/>
          <p:nvPr/>
        </p:nvGrpSpPr>
        <p:grpSpPr>
          <a:xfrm rot="0">
            <a:off x="1028700" y="1574847"/>
            <a:ext cx="1856645" cy="68071"/>
            <a:chOff x="0" y="0"/>
            <a:chExt cx="488993" cy="17928"/>
          </a:xfrm>
        </p:grpSpPr>
        <p:sp>
          <p:nvSpPr>
            <p:cNvPr name="Freeform 10" id="10"/>
            <p:cNvSpPr/>
            <p:nvPr/>
          </p:nvSpPr>
          <p:spPr>
            <a:xfrm flipH="false" flipV="false" rot="0">
              <a:off x="0" y="0"/>
              <a:ext cx="488993" cy="17928"/>
            </a:xfrm>
            <a:custGeom>
              <a:avLst/>
              <a:gdLst/>
              <a:ahLst/>
              <a:cxnLst/>
              <a:rect r="r" b="b" t="t" l="l"/>
              <a:pathLst>
                <a:path h="17928" w="488993">
                  <a:moveTo>
                    <a:pt x="0" y="0"/>
                  </a:moveTo>
                  <a:lnTo>
                    <a:pt x="488993" y="0"/>
                  </a:lnTo>
                  <a:lnTo>
                    <a:pt x="488993" y="17928"/>
                  </a:lnTo>
                  <a:lnTo>
                    <a:pt x="0" y="17928"/>
                  </a:lnTo>
                  <a:close/>
                </a:path>
              </a:pathLst>
            </a:custGeom>
            <a:solidFill>
              <a:srgbClr val="1211CA"/>
            </a:solidFill>
          </p:spPr>
        </p:sp>
        <p:sp>
          <p:nvSpPr>
            <p:cNvPr name="TextBox 11" id="11"/>
            <p:cNvSpPr txBox="true"/>
            <p:nvPr/>
          </p:nvSpPr>
          <p:spPr>
            <a:xfrm>
              <a:off x="0" y="-38100"/>
              <a:ext cx="488993" cy="56028"/>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1028700" y="3361566"/>
            <a:ext cx="8574339" cy="1758950"/>
          </a:xfrm>
          <a:prstGeom prst="rect">
            <a:avLst/>
          </a:prstGeom>
        </p:spPr>
        <p:txBody>
          <a:bodyPr anchor="t" rtlCol="false" tIns="0" lIns="0" bIns="0" rIns="0">
            <a:spAutoFit/>
          </a:bodyPr>
          <a:lstStyle/>
          <a:p>
            <a:pPr algn="just">
              <a:lnSpc>
                <a:spcPts val="2800"/>
              </a:lnSpc>
              <a:spcBef>
                <a:spcPct val="0"/>
              </a:spcBef>
            </a:pPr>
            <a:r>
              <a:rPr lang="en-US" sz="2000">
                <a:solidFill>
                  <a:srgbClr val="000000"/>
                </a:solidFill>
                <a:latin typeface="Montserrat Classic"/>
                <a:ea typeface="Montserrat Classic"/>
                <a:cs typeface="Montserrat Classic"/>
                <a:sym typeface="Montserrat Classic"/>
              </a:rPr>
              <a:t>Dataset ini berisi informasi detail mengenai kebiasaan dan aktivitas pengguna terkait media sosial, hiburan, dan aktivitas sehari-hari. </a:t>
            </a:r>
          </a:p>
          <a:p>
            <a:pPr algn="just">
              <a:lnSpc>
                <a:spcPts val="2800"/>
              </a:lnSpc>
              <a:spcBef>
                <a:spcPct val="0"/>
              </a:spcBef>
            </a:pPr>
          </a:p>
          <a:p>
            <a:pPr algn="just">
              <a:lnSpc>
                <a:spcPts val="2800"/>
              </a:lnSpc>
              <a:spcBef>
                <a:spcPct val="0"/>
              </a:spcBef>
            </a:pPr>
            <a:r>
              <a:rPr lang="en-US" sz="2000">
                <a:solidFill>
                  <a:srgbClr val="000000"/>
                </a:solidFill>
                <a:latin typeface="Montserrat Classic"/>
                <a:ea typeface="Montserrat Classic"/>
                <a:cs typeface="Montserrat Classic"/>
                <a:sym typeface="Montserrat Classic"/>
              </a:rPr>
              <a:t>Data terdiri dari 40 kolom dan 300.000 baris, Adapun data yang digunakan untuk analisis, antara lain :</a:t>
            </a:r>
          </a:p>
        </p:txBody>
      </p:sp>
      <p:sp>
        <p:nvSpPr>
          <p:cNvPr name="TextBox 13" id="13"/>
          <p:cNvSpPr txBox="true"/>
          <p:nvPr/>
        </p:nvSpPr>
        <p:spPr>
          <a:xfrm rot="0">
            <a:off x="1028700" y="981075"/>
            <a:ext cx="5922266" cy="405765"/>
          </a:xfrm>
          <a:prstGeom prst="rect">
            <a:avLst/>
          </a:prstGeom>
        </p:spPr>
        <p:txBody>
          <a:bodyPr anchor="t" rtlCol="false" tIns="0" lIns="0" bIns="0" rIns="0">
            <a:spAutoFit/>
          </a:bodyPr>
          <a:lstStyle/>
          <a:p>
            <a:pPr algn="l">
              <a:lnSpc>
                <a:spcPts val="3359"/>
              </a:lnSpc>
            </a:pPr>
            <a:r>
              <a:rPr lang="en-US" sz="2400" b="true">
                <a:solidFill>
                  <a:srgbClr val="101010"/>
                </a:solidFill>
                <a:latin typeface="Montserrat Classic Bold"/>
                <a:ea typeface="Montserrat Classic Bold"/>
                <a:cs typeface="Montserrat Classic Bold"/>
                <a:sym typeface="Montserrat Classic Bold"/>
              </a:rPr>
              <a:t>Social Media and Entertainment</a:t>
            </a:r>
          </a:p>
        </p:txBody>
      </p:sp>
      <p:sp>
        <p:nvSpPr>
          <p:cNvPr name="TextBox 14" id="14"/>
          <p:cNvSpPr txBox="true"/>
          <p:nvPr/>
        </p:nvSpPr>
        <p:spPr>
          <a:xfrm rot="0">
            <a:off x="1028700" y="5511041"/>
            <a:ext cx="9466413" cy="4225925"/>
          </a:xfrm>
          <a:prstGeom prst="rect">
            <a:avLst/>
          </a:prstGeom>
        </p:spPr>
        <p:txBody>
          <a:bodyPr anchor="t" rtlCol="false" tIns="0" lIns="0" bIns="0" rIns="0">
            <a:spAutoFit/>
          </a:bodyPr>
          <a:lstStyle/>
          <a:p>
            <a:pPr algn="l">
              <a:lnSpc>
                <a:spcPts val="2800"/>
              </a:lnSpc>
            </a:pPr>
            <a:r>
              <a:rPr lang="en-US" sz="2000" b="true">
                <a:solidFill>
                  <a:srgbClr val="2D262A"/>
                </a:solidFill>
                <a:latin typeface="Montserrat Classic Bold"/>
                <a:ea typeface="Montserrat Classic Bold"/>
                <a:cs typeface="Montserrat Classic Bold"/>
                <a:sym typeface="Montserrat Classic Bold"/>
              </a:rPr>
              <a:t>1.Informasi Demografis:</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User ID</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Age (Usia):</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Gender (Jenis Kelamin)</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Country (Negara)</a:t>
            </a:r>
          </a:p>
          <a:p>
            <a:pPr algn="l">
              <a:lnSpc>
                <a:spcPts val="2800"/>
              </a:lnSpc>
            </a:pPr>
          </a:p>
          <a:p>
            <a:pPr algn="l">
              <a:lnSpc>
                <a:spcPts val="2800"/>
              </a:lnSpc>
            </a:pPr>
            <a:r>
              <a:rPr lang="en-US" sz="2000" b="true">
                <a:solidFill>
                  <a:srgbClr val="2D262A"/>
                </a:solidFill>
                <a:latin typeface="Montserrat Classic Bold"/>
                <a:ea typeface="Montserrat Classic Bold"/>
                <a:cs typeface="Montserrat Classic Bold"/>
                <a:sym typeface="Montserrat Classic Bold"/>
              </a:rPr>
              <a:t>2. Data Perilaku:</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Social Media Platforms Used (Platform Media Sosial yang Digunakan): Jumlah platform yang digunakan.</a:t>
            </a:r>
          </a:p>
          <a:p>
            <a:pPr algn="l" marL="863601" indent="-287867" lvl="2">
              <a:lnSpc>
                <a:spcPts val="2800"/>
              </a:lnSpc>
              <a:buFont typeface="Arial"/>
              <a:buChar char="⚬"/>
            </a:pPr>
            <a:r>
              <a:rPr lang="en-US" sz="2000">
                <a:solidFill>
                  <a:srgbClr val="2D262A"/>
                </a:solidFill>
                <a:latin typeface="Montserrat Classic"/>
                <a:ea typeface="Montserrat Classic"/>
                <a:cs typeface="Montserrat Classic"/>
                <a:sym typeface="Montserrat Classic"/>
              </a:rPr>
              <a:t>Primary Platform (Platform Utama): Platform utama yang digunakan untuk media sosial.</a:t>
            </a:r>
          </a:p>
          <a:p>
            <a:pPr algn="l">
              <a:lnSpc>
                <a:spcPts val="2800"/>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480976" y="1042988"/>
            <a:ext cx="6437939" cy="0"/>
          </a:xfrm>
          <a:prstGeom prst="line">
            <a:avLst/>
          </a:prstGeom>
          <a:ln cap="flat" w="28575">
            <a:solidFill>
              <a:srgbClr val="2254C5"/>
            </a:solidFill>
            <a:prstDash val="solid"/>
            <a:headEnd type="none" len="sm" w="sm"/>
            <a:tailEnd type="none" len="sm" w="sm"/>
          </a:ln>
        </p:spPr>
      </p:sp>
      <p:sp>
        <p:nvSpPr>
          <p:cNvPr name="Freeform 3" id="3"/>
          <p:cNvSpPr/>
          <p:nvPr/>
        </p:nvSpPr>
        <p:spPr>
          <a:xfrm flipH="false" flipV="false" rot="0">
            <a:off x="15553799" y="7764274"/>
            <a:ext cx="2582678" cy="2642126"/>
          </a:xfrm>
          <a:custGeom>
            <a:avLst/>
            <a:gdLst/>
            <a:ahLst/>
            <a:cxnLst/>
            <a:rect r="r" b="b" t="t" l="l"/>
            <a:pathLst>
              <a:path h="2642126" w="2582678">
                <a:moveTo>
                  <a:pt x="0" y="0"/>
                </a:moveTo>
                <a:lnTo>
                  <a:pt x="2582678" y="0"/>
                </a:lnTo>
                <a:lnTo>
                  <a:pt x="2582678" y="2642125"/>
                </a:lnTo>
                <a:lnTo>
                  <a:pt x="0" y="2642125"/>
                </a:lnTo>
                <a:lnTo>
                  <a:pt x="0" y="0"/>
                </a:lnTo>
                <a:close/>
              </a:path>
            </a:pathLst>
          </a:custGeom>
          <a:blipFill>
            <a:blip r:embed="rId2">
              <a:alphaModFix amt="38000"/>
            </a:blip>
            <a:stretch>
              <a:fillRect l="0" t="0" r="0" b="0"/>
            </a:stretch>
          </a:blipFill>
        </p:spPr>
      </p:sp>
      <p:sp>
        <p:nvSpPr>
          <p:cNvPr name="Freeform 4" id="4"/>
          <p:cNvSpPr/>
          <p:nvPr/>
        </p:nvSpPr>
        <p:spPr>
          <a:xfrm flipH="false" flipV="false" rot="0">
            <a:off x="642802" y="6930893"/>
            <a:ext cx="9536585" cy="2826725"/>
          </a:xfrm>
          <a:custGeom>
            <a:avLst/>
            <a:gdLst/>
            <a:ahLst/>
            <a:cxnLst/>
            <a:rect r="r" b="b" t="t" l="l"/>
            <a:pathLst>
              <a:path h="2826725" w="9536585">
                <a:moveTo>
                  <a:pt x="0" y="0"/>
                </a:moveTo>
                <a:lnTo>
                  <a:pt x="9536584" y="0"/>
                </a:lnTo>
                <a:lnTo>
                  <a:pt x="9536584" y="2826724"/>
                </a:lnTo>
                <a:lnTo>
                  <a:pt x="0" y="2826724"/>
                </a:lnTo>
                <a:lnTo>
                  <a:pt x="0" y="0"/>
                </a:lnTo>
                <a:close/>
              </a:path>
            </a:pathLst>
          </a:custGeom>
          <a:blipFill>
            <a:blip r:embed="rId3"/>
            <a:stretch>
              <a:fillRect l="0" t="-971" r="-9976" b="0"/>
            </a:stretch>
          </a:blipFill>
        </p:spPr>
      </p:sp>
      <p:sp>
        <p:nvSpPr>
          <p:cNvPr name="Freeform 5" id="5"/>
          <p:cNvSpPr/>
          <p:nvPr/>
        </p:nvSpPr>
        <p:spPr>
          <a:xfrm flipH="false" flipV="false" rot="5400000">
            <a:off x="2221981" y="-440289"/>
            <a:ext cx="6198278" cy="9697481"/>
          </a:xfrm>
          <a:custGeom>
            <a:avLst/>
            <a:gdLst/>
            <a:ahLst/>
            <a:cxnLst/>
            <a:rect r="r" b="b" t="t" l="l"/>
            <a:pathLst>
              <a:path h="9697481" w="6198278">
                <a:moveTo>
                  <a:pt x="0" y="0"/>
                </a:moveTo>
                <a:lnTo>
                  <a:pt x="6198278" y="0"/>
                </a:lnTo>
                <a:lnTo>
                  <a:pt x="6198278" y="9697482"/>
                </a:lnTo>
                <a:lnTo>
                  <a:pt x="0" y="9697482"/>
                </a:lnTo>
                <a:lnTo>
                  <a:pt x="0" y="0"/>
                </a:lnTo>
                <a:close/>
              </a:path>
            </a:pathLst>
          </a:custGeom>
          <a:blipFill>
            <a:blip r:embed="rId4"/>
            <a:stretch>
              <a:fillRect l="0" t="-785" r="0" b="0"/>
            </a:stretch>
          </a:blipFill>
        </p:spPr>
      </p:sp>
      <p:sp>
        <p:nvSpPr>
          <p:cNvPr name="Freeform 6" id="6"/>
          <p:cNvSpPr/>
          <p:nvPr/>
        </p:nvSpPr>
        <p:spPr>
          <a:xfrm flipH="false" flipV="false" rot="0">
            <a:off x="9086775" y="2353822"/>
            <a:ext cx="1083086" cy="1232386"/>
          </a:xfrm>
          <a:custGeom>
            <a:avLst/>
            <a:gdLst/>
            <a:ahLst/>
            <a:cxnLst/>
            <a:rect r="r" b="b" t="t" l="l"/>
            <a:pathLst>
              <a:path h="1232386" w="1083086">
                <a:moveTo>
                  <a:pt x="0" y="0"/>
                </a:moveTo>
                <a:lnTo>
                  <a:pt x="1083086" y="0"/>
                </a:lnTo>
                <a:lnTo>
                  <a:pt x="1083086" y="1232386"/>
                </a:lnTo>
                <a:lnTo>
                  <a:pt x="0" y="1232386"/>
                </a:lnTo>
                <a:lnTo>
                  <a:pt x="0" y="0"/>
                </a:lnTo>
                <a:close/>
              </a:path>
            </a:pathLst>
          </a:custGeom>
          <a:blipFill>
            <a:blip r:embed="rId5"/>
            <a:stretch>
              <a:fillRect l="0" t="-1447" r="-34953" b="-1447"/>
            </a:stretch>
          </a:blipFill>
        </p:spPr>
      </p:sp>
      <p:sp>
        <p:nvSpPr>
          <p:cNvPr name="TextBox 7" id="7"/>
          <p:cNvSpPr txBox="true"/>
          <p:nvPr/>
        </p:nvSpPr>
        <p:spPr>
          <a:xfrm rot="0">
            <a:off x="480976" y="501513"/>
            <a:ext cx="7055259" cy="727722"/>
          </a:xfrm>
          <a:prstGeom prst="rect">
            <a:avLst/>
          </a:prstGeom>
        </p:spPr>
        <p:txBody>
          <a:bodyPr anchor="t" rtlCol="false" tIns="0" lIns="0" bIns="0" rIns="0">
            <a:spAutoFit/>
          </a:bodyPr>
          <a:lstStyle/>
          <a:p>
            <a:pPr algn="l">
              <a:lnSpc>
                <a:spcPts val="2939"/>
              </a:lnSpc>
            </a:pPr>
            <a:r>
              <a:rPr lang="en-US" sz="2099" b="true">
                <a:solidFill>
                  <a:srgbClr val="1211CA"/>
                </a:solidFill>
                <a:latin typeface="Montserrat Bold"/>
                <a:ea typeface="Montserrat Bold"/>
                <a:cs typeface="Montserrat Bold"/>
                <a:sym typeface="Montserrat Bold"/>
              </a:rPr>
              <a:t>Primary Platform Usage by Age and Gender</a:t>
            </a:r>
          </a:p>
          <a:p>
            <a:pPr algn="l">
              <a:lnSpc>
                <a:spcPts val="2939"/>
              </a:lnSpc>
            </a:pPr>
          </a:p>
        </p:txBody>
      </p:sp>
      <p:sp>
        <p:nvSpPr>
          <p:cNvPr name="TextBox 8" id="8"/>
          <p:cNvSpPr txBox="true"/>
          <p:nvPr/>
        </p:nvSpPr>
        <p:spPr>
          <a:xfrm rot="0">
            <a:off x="11138638" y="4547269"/>
            <a:ext cx="5706499" cy="1812925"/>
          </a:xfrm>
          <a:prstGeom prst="rect">
            <a:avLst/>
          </a:prstGeom>
        </p:spPr>
        <p:txBody>
          <a:bodyPr anchor="t" rtlCol="false" tIns="0" lIns="0" bIns="0" rIns="0">
            <a:spAutoFit/>
          </a:bodyPr>
          <a:lstStyle/>
          <a:p>
            <a:pPr algn="just">
              <a:lnSpc>
                <a:spcPts val="2465"/>
              </a:lnSpc>
            </a:pPr>
            <a:r>
              <a:rPr lang="en-US" sz="1700" spc="-69">
                <a:solidFill>
                  <a:srgbClr val="1211CA"/>
                </a:solidFill>
                <a:latin typeface="Montserrat"/>
                <a:ea typeface="Montserrat"/>
                <a:cs typeface="Montserrat"/>
                <a:sym typeface="Montserrat"/>
              </a:rPr>
              <a:t>Di sisi lain, Jika perusahaan ingin menjangkau kedua </a:t>
            </a:r>
            <a:r>
              <a:rPr lang="en-US" b="true" sz="1700" spc="-69">
                <a:solidFill>
                  <a:srgbClr val="1211CA"/>
                </a:solidFill>
                <a:latin typeface="Montserrat Bold"/>
                <a:ea typeface="Montserrat Bold"/>
                <a:cs typeface="Montserrat Bold"/>
                <a:sym typeface="Montserrat Bold"/>
              </a:rPr>
              <a:t>gender</a:t>
            </a:r>
            <a:r>
              <a:rPr lang="en-US" sz="1700" spc="-69">
                <a:solidFill>
                  <a:srgbClr val="1211CA"/>
                </a:solidFill>
                <a:latin typeface="Montserrat"/>
                <a:ea typeface="Montserrat"/>
                <a:cs typeface="Montserrat"/>
                <a:sym typeface="Montserrat"/>
              </a:rPr>
              <a:t>, semua platform media sosial dapat dijadikan sasaran karena semuanya </a:t>
            </a:r>
            <a:r>
              <a:rPr lang="en-US" b="true" sz="1700" spc="-69">
                <a:solidFill>
                  <a:srgbClr val="1211CA"/>
                </a:solidFill>
                <a:latin typeface="Montserrat Bold"/>
                <a:ea typeface="Montserrat Bold"/>
                <a:cs typeface="Montserrat Bold"/>
                <a:sym typeface="Montserrat Bold"/>
              </a:rPr>
              <a:t>memiliki audiens yang hampir seimbang</a:t>
            </a:r>
            <a:r>
              <a:rPr lang="en-US" sz="1700" spc="-69">
                <a:solidFill>
                  <a:srgbClr val="1211CA"/>
                </a:solidFill>
                <a:latin typeface="Montserrat"/>
                <a:ea typeface="Montserrat"/>
                <a:cs typeface="Montserrat"/>
                <a:sym typeface="Montserrat"/>
              </a:rPr>
              <a:t>. Pilihan platform dapat lebih dipertimbangkan berdasarkan faktor lain seperti</a:t>
            </a:r>
            <a:r>
              <a:rPr lang="en-US" b="true" sz="1700" spc="-69">
                <a:solidFill>
                  <a:srgbClr val="1211CA"/>
                </a:solidFill>
                <a:latin typeface="Montserrat Bold"/>
                <a:ea typeface="Montserrat Bold"/>
                <a:cs typeface="Montserrat Bold"/>
                <a:sym typeface="Montserrat Bold"/>
              </a:rPr>
              <a:t> jenis produk atau preferensi konten.</a:t>
            </a:r>
          </a:p>
        </p:txBody>
      </p:sp>
      <p:sp>
        <p:nvSpPr>
          <p:cNvPr name="TextBox 9" id="9"/>
          <p:cNvSpPr txBox="true"/>
          <p:nvPr/>
        </p:nvSpPr>
        <p:spPr>
          <a:xfrm rot="0">
            <a:off x="11138638" y="1607096"/>
            <a:ext cx="5706499" cy="2146300"/>
          </a:xfrm>
          <a:prstGeom prst="rect">
            <a:avLst/>
          </a:prstGeom>
        </p:spPr>
        <p:txBody>
          <a:bodyPr anchor="t" rtlCol="false" tIns="0" lIns="0" bIns="0" rIns="0">
            <a:spAutoFit/>
          </a:bodyPr>
          <a:lstStyle/>
          <a:p>
            <a:pPr algn="just">
              <a:lnSpc>
                <a:spcPts val="2899"/>
              </a:lnSpc>
            </a:pPr>
            <a:r>
              <a:rPr lang="en-US" b="true" sz="1999" spc="-81">
                <a:solidFill>
                  <a:srgbClr val="1211CA"/>
                </a:solidFill>
                <a:latin typeface="Montserrat Bold"/>
                <a:ea typeface="Montserrat Bold"/>
                <a:cs typeface="Montserrat Bold"/>
                <a:sym typeface="Montserrat Bold"/>
              </a:rPr>
              <a:t>Perusahaan dapat meningkatkan penjualan dengan upaya pengiklanan dan kampanye pada Twitter dan TikTok untuk seluruh kalangan usia karena memiliki pengguna terbanyak dibandingkan dengan platform lainnya.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09581" y="270274"/>
            <a:ext cx="12523067" cy="7664320"/>
          </a:xfrm>
          <a:custGeom>
            <a:avLst/>
            <a:gdLst/>
            <a:ahLst/>
            <a:cxnLst/>
            <a:rect r="r" b="b" t="t" l="l"/>
            <a:pathLst>
              <a:path h="7664320" w="12523067">
                <a:moveTo>
                  <a:pt x="0" y="0"/>
                </a:moveTo>
                <a:lnTo>
                  <a:pt x="12523067" y="0"/>
                </a:lnTo>
                <a:lnTo>
                  <a:pt x="12523067" y="7664320"/>
                </a:lnTo>
                <a:lnTo>
                  <a:pt x="0" y="7664320"/>
                </a:lnTo>
                <a:lnTo>
                  <a:pt x="0" y="0"/>
                </a:lnTo>
                <a:close/>
              </a:path>
            </a:pathLst>
          </a:custGeom>
          <a:blipFill>
            <a:blip r:embed="rId2"/>
            <a:stretch>
              <a:fillRect l="0" t="-2734" r="0" b="0"/>
            </a:stretch>
          </a:blipFill>
        </p:spPr>
      </p:sp>
      <p:sp>
        <p:nvSpPr>
          <p:cNvPr name="Freeform 3" id="3"/>
          <p:cNvSpPr/>
          <p:nvPr/>
        </p:nvSpPr>
        <p:spPr>
          <a:xfrm flipH="false" flipV="false" rot="0">
            <a:off x="16284552" y="270274"/>
            <a:ext cx="1569203" cy="2014937"/>
          </a:xfrm>
          <a:custGeom>
            <a:avLst/>
            <a:gdLst/>
            <a:ahLst/>
            <a:cxnLst/>
            <a:rect r="r" b="b" t="t" l="l"/>
            <a:pathLst>
              <a:path h="2014937" w="1569203">
                <a:moveTo>
                  <a:pt x="0" y="0"/>
                </a:moveTo>
                <a:lnTo>
                  <a:pt x="1569203" y="0"/>
                </a:lnTo>
                <a:lnTo>
                  <a:pt x="1569203" y="2014937"/>
                </a:lnTo>
                <a:lnTo>
                  <a:pt x="0" y="2014937"/>
                </a:lnTo>
                <a:lnTo>
                  <a:pt x="0" y="0"/>
                </a:lnTo>
                <a:close/>
              </a:path>
            </a:pathLst>
          </a:custGeom>
          <a:blipFill>
            <a:blip r:embed="rId3"/>
            <a:stretch>
              <a:fillRect l="-3421" t="0" r="-57611" b="0"/>
            </a:stretch>
          </a:blipFill>
        </p:spPr>
      </p:sp>
      <p:sp>
        <p:nvSpPr>
          <p:cNvPr name="TextBox 4" id="4"/>
          <p:cNvSpPr txBox="true"/>
          <p:nvPr/>
        </p:nvSpPr>
        <p:spPr>
          <a:xfrm rot="0">
            <a:off x="4901180" y="8364538"/>
            <a:ext cx="8880536" cy="1749425"/>
          </a:xfrm>
          <a:prstGeom prst="rect">
            <a:avLst/>
          </a:prstGeom>
        </p:spPr>
        <p:txBody>
          <a:bodyPr anchor="t" rtlCol="false" tIns="0" lIns="0" bIns="0" rIns="0">
            <a:spAutoFit/>
          </a:bodyPr>
          <a:lstStyle/>
          <a:p>
            <a:pPr algn="just">
              <a:lnSpc>
                <a:spcPts val="2800"/>
              </a:lnSpc>
            </a:pPr>
            <a:r>
              <a:rPr lang="en-US" sz="2000">
                <a:solidFill>
                  <a:srgbClr val="1211CA"/>
                </a:solidFill>
                <a:latin typeface="Montserrat"/>
                <a:ea typeface="Montserrat"/>
                <a:cs typeface="Montserrat"/>
                <a:sym typeface="Montserrat"/>
              </a:rPr>
              <a:t>Platform</a:t>
            </a:r>
            <a:r>
              <a:rPr lang="en-US" b="true" sz="2000">
                <a:solidFill>
                  <a:srgbClr val="1211CA"/>
                </a:solidFill>
                <a:latin typeface="Montserrat Bold"/>
                <a:ea typeface="Montserrat Bold"/>
                <a:cs typeface="Montserrat Bold"/>
                <a:sym typeface="Montserrat Bold"/>
              </a:rPr>
              <a:t> YouTube</a:t>
            </a:r>
            <a:r>
              <a:rPr lang="en-US" sz="2000">
                <a:solidFill>
                  <a:srgbClr val="1211CA"/>
                </a:solidFill>
                <a:latin typeface="Montserrat"/>
                <a:ea typeface="Montserrat"/>
                <a:cs typeface="Montserrat"/>
                <a:sym typeface="Montserrat"/>
              </a:rPr>
              <a:t> merupakan platform </a:t>
            </a:r>
            <a:r>
              <a:rPr lang="en-US" b="true" sz="2000">
                <a:solidFill>
                  <a:srgbClr val="1211CA"/>
                </a:solidFill>
                <a:latin typeface="Montserrat Bold"/>
                <a:ea typeface="Montserrat Bold"/>
                <a:cs typeface="Montserrat Bold"/>
                <a:sym typeface="Montserrat Bold"/>
              </a:rPr>
              <a:t>paling populer</a:t>
            </a:r>
            <a:r>
              <a:rPr lang="en-US" sz="2000">
                <a:solidFill>
                  <a:srgbClr val="1211CA"/>
                </a:solidFill>
                <a:latin typeface="Montserrat"/>
                <a:ea typeface="Montserrat"/>
                <a:cs typeface="Montserrat"/>
                <a:sym typeface="Montserrat"/>
              </a:rPr>
              <a:t> s</a:t>
            </a:r>
            <a:r>
              <a:rPr lang="en-US" sz="2000">
                <a:solidFill>
                  <a:srgbClr val="1211CA"/>
                </a:solidFill>
                <a:latin typeface="Montserrat"/>
                <a:ea typeface="Montserrat"/>
                <a:cs typeface="Montserrat"/>
                <a:sym typeface="Montserrat"/>
              </a:rPr>
              <a:t>ehingga suatu perusahaan dapat mengoptimalkan pengiklanan dan kampanye pada </a:t>
            </a:r>
            <a:r>
              <a:rPr lang="en-US" b="true" sz="2000">
                <a:solidFill>
                  <a:srgbClr val="1211CA"/>
                </a:solidFill>
                <a:latin typeface="Montserrat Bold"/>
                <a:ea typeface="Montserrat Bold"/>
                <a:cs typeface="Montserrat Bold"/>
                <a:sym typeface="Montserrat Bold"/>
              </a:rPr>
              <a:t>Youtube</a:t>
            </a:r>
            <a:r>
              <a:rPr lang="en-US" sz="2000">
                <a:solidFill>
                  <a:srgbClr val="1211CA"/>
                </a:solidFill>
                <a:latin typeface="Montserrat"/>
                <a:ea typeface="Montserrat"/>
                <a:cs typeface="Montserrat"/>
                <a:sym typeface="Montserrat"/>
              </a:rPr>
              <a:t> jika ingin </a:t>
            </a:r>
            <a:r>
              <a:rPr lang="en-US" b="true" sz="2000">
                <a:solidFill>
                  <a:srgbClr val="1211CA"/>
                </a:solidFill>
                <a:latin typeface="Montserrat Bold"/>
                <a:ea typeface="Montserrat Bold"/>
                <a:cs typeface="Montserrat Bold"/>
                <a:sym typeface="Montserrat Bold"/>
              </a:rPr>
              <a:t>meningkatkan penjualan</a:t>
            </a:r>
            <a:r>
              <a:rPr lang="en-US" sz="2000">
                <a:solidFill>
                  <a:srgbClr val="1211CA"/>
                </a:solidFill>
                <a:latin typeface="Montserrat"/>
                <a:ea typeface="Montserrat"/>
                <a:cs typeface="Montserrat"/>
                <a:sym typeface="Montserrat"/>
              </a:rPr>
              <a:t> dengan menargetkan 5 (lima) negara tersebut.</a:t>
            </a:r>
          </a:p>
          <a:p>
            <a:pPr algn="just">
              <a:lnSpc>
                <a:spcPts val="280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480976" y="1042988"/>
            <a:ext cx="6437939" cy="0"/>
          </a:xfrm>
          <a:prstGeom prst="line">
            <a:avLst/>
          </a:prstGeom>
          <a:ln cap="flat" w="28575">
            <a:solidFill>
              <a:srgbClr val="2254C5"/>
            </a:solidFill>
            <a:prstDash val="solid"/>
            <a:headEnd type="none" len="sm" w="sm"/>
            <a:tailEnd type="none" len="sm" w="sm"/>
          </a:ln>
        </p:spPr>
      </p:sp>
      <p:sp>
        <p:nvSpPr>
          <p:cNvPr name="Freeform 3" id="3"/>
          <p:cNvSpPr/>
          <p:nvPr/>
        </p:nvSpPr>
        <p:spPr>
          <a:xfrm flipH="false" flipV="false" rot="5400000">
            <a:off x="2694616" y="-984404"/>
            <a:ext cx="6082582" cy="10509861"/>
          </a:xfrm>
          <a:custGeom>
            <a:avLst/>
            <a:gdLst/>
            <a:ahLst/>
            <a:cxnLst/>
            <a:rect r="r" b="b" t="t" l="l"/>
            <a:pathLst>
              <a:path h="10509861" w="6082582">
                <a:moveTo>
                  <a:pt x="0" y="0"/>
                </a:moveTo>
                <a:lnTo>
                  <a:pt x="6082582" y="0"/>
                </a:lnTo>
                <a:lnTo>
                  <a:pt x="6082582" y="10509861"/>
                </a:lnTo>
                <a:lnTo>
                  <a:pt x="0" y="10509861"/>
                </a:lnTo>
                <a:lnTo>
                  <a:pt x="0" y="0"/>
                </a:lnTo>
                <a:close/>
              </a:path>
            </a:pathLst>
          </a:custGeom>
          <a:blipFill>
            <a:blip r:embed="rId2"/>
            <a:stretch>
              <a:fillRect l="0" t="0" r="0" b="0"/>
            </a:stretch>
          </a:blipFill>
        </p:spPr>
      </p:sp>
      <p:sp>
        <p:nvSpPr>
          <p:cNvPr name="Freeform 4" id="4"/>
          <p:cNvSpPr/>
          <p:nvPr/>
        </p:nvSpPr>
        <p:spPr>
          <a:xfrm flipH="false" flipV="false" rot="0">
            <a:off x="480976" y="7407067"/>
            <a:ext cx="10344011" cy="2404983"/>
          </a:xfrm>
          <a:custGeom>
            <a:avLst/>
            <a:gdLst/>
            <a:ahLst/>
            <a:cxnLst/>
            <a:rect r="r" b="b" t="t" l="l"/>
            <a:pathLst>
              <a:path h="2404983" w="10344011">
                <a:moveTo>
                  <a:pt x="0" y="0"/>
                </a:moveTo>
                <a:lnTo>
                  <a:pt x="10344011" y="0"/>
                </a:lnTo>
                <a:lnTo>
                  <a:pt x="10344011" y="2404983"/>
                </a:lnTo>
                <a:lnTo>
                  <a:pt x="0" y="2404983"/>
                </a:lnTo>
                <a:lnTo>
                  <a:pt x="0" y="0"/>
                </a:lnTo>
                <a:close/>
              </a:path>
            </a:pathLst>
          </a:custGeom>
          <a:blipFill>
            <a:blip r:embed="rId3"/>
            <a:stretch>
              <a:fillRect l="0" t="0" r="0" b="0"/>
            </a:stretch>
          </a:blipFill>
        </p:spPr>
      </p:sp>
      <p:sp>
        <p:nvSpPr>
          <p:cNvPr name="Freeform 5" id="5"/>
          <p:cNvSpPr/>
          <p:nvPr/>
        </p:nvSpPr>
        <p:spPr>
          <a:xfrm flipH="false" flipV="false" rot="0">
            <a:off x="9172575" y="2427328"/>
            <a:ext cx="1331101" cy="1235638"/>
          </a:xfrm>
          <a:custGeom>
            <a:avLst/>
            <a:gdLst/>
            <a:ahLst/>
            <a:cxnLst/>
            <a:rect r="r" b="b" t="t" l="l"/>
            <a:pathLst>
              <a:path h="1235638" w="1331101">
                <a:moveTo>
                  <a:pt x="0" y="0"/>
                </a:moveTo>
                <a:lnTo>
                  <a:pt x="1331101" y="0"/>
                </a:lnTo>
                <a:lnTo>
                  <a:pt x="1331101" y="1235638"/>
                </a:lnTo>
                <a:lnTo>
                  <a:pt x="0" y="1235638"/>
                </a:lnTo>
                <a:lnTo>
                  <a:pt x="0" y="0"/>
                </a:lnTo>
                <a:close/>
              </a:path>
            </a:pathLst>
          </a:custGeom>
          <a:blipFill>
            <a:blip r:embed="rId4"/>
            <a:stretch>
              <a:fillRect l="0" t="0" r="-7823" b="0"/>
            </a:stretch>
          </a:blipFill>
        </p:spPr>
      </p:sp>
      <p:sp>
        <p:nvSpPr>
          <p:cNvPr name="Freeform 6" id="6"/>
          <p:cNvSpPr/>
          <p:nvPr/>
        </p:nvSpPr>
        <p:spPr>
          <a:xfrm flipH="false" flipV="false" rot="0">
            <a:off x="15849695" y="8121177"/>
            <a:ext cx="2237337" cy="1946483"/>
          </a:xfrm>
          <a:custGeom>
            <a:avLst/>
            <a:gdLst/>
            <a:ahLst/>
            <a:cxnLst/>
            <a:rect r="r" b="b" t="t" l="l"/>
            <a:pathLst>
              <a:path h="1946483" w="2237337">
                <a:moveTo>
                  <a:pt x="0" y="0"/>
                </a:moveTo>
                <a:lnTo>
                  <a:pt x="2237337" y="0"/>
                </a:lnTo>
                <a:lnTo>
                  <a:pt x="2237337" y="1946483"/>
                </a:lnTo>
                <a:lnTo>
                  <a:pt x="0" y="1946483"/>
                </a:lnTo>
                <a:lnTo>
                  <a:pt x="0" y="0"/>
                </a:lnTo>
                <a:close/>
              </a:path>
            </a:pathLst>
          </a:custGeom>
          <a:blipFill>
            <a:blip r:embed="rId5">
              <a:alphaModFix amt="18999"/>
            </a:blip>
            <a:stretch>
              <a:fillRect l="0" t="0" r="0" b="0"/>
            </a:stretch>
          </a:blipFill>
        </p:spPr>
      </p:sp>
      <p:sp>
        <p:nvSpPr>
          <p:cNvPr name="TextBox 7" id="7"/>
          <p:cNvSpPr txBox="true"/>
          <p:nvPr/>
        </p:nvSpPr>
        <p:spPr>
          <a:xfrm rot="0">
            <a:off x="480976" y="501513"/>
            <a:ext cx="7055259" cy="727722"/>
          </a:xfrm>
          <a:prstGeom prst="rect">
            <a:avLst/>
          </a:prstGeom>
        </p:spPr>
        <p:txBody>
          <a:bodyPr anchor="t" rtlCol="false" tIns="0" lIns="0" bIns="0" rIns="0">
            <a:spAutoFit/>
          </a:bodyPr>
          <a:lstStyle/>
          <a:p>
            <a:pPr algn="l">
              <a:lnSpc>
                <a:spcPts val="2939"/>
              </a:lnSpc>
            </a:pPr>
            <a:r>
              <a:rPr lang="en-US" sz="2099" b="true">
                <a:solidFill>
                  <a:srgbClr val="2254C5"/>
                </a:solidFill>
                <a:latin typeface="Montserrat Bold"/>
                <a:ea typeface="Montserrat Bold"/>
                <a:cs typeface="Montserrat Bold"/>
                <a:sym typeface="Montserrat Bold"/>
              </a:rPr>
              <a:t>Social Media Platforms Used by Age and Gender</a:t>
            </a:r>
          </a:p>
          <a:p>
            <a:pPr algn="l">
              <a:lnSpc>
                <a:spcPts val="2939"/>
              </a:lnSpc>
            </a:pPr>
          </a:p>
        </p:txBody>
      </p:sp>
      <p:sp>
        <p:nvSpPr>
          <p:cNvPr name="TextBox 8" id="8"/>
          <p:cNvSpPr txBox="true"/>
          <p:nvPr/>
        </p:nvSpPr>
        <p:spPr>
          <a:xfrm rot="0">
            <a:off x="11572546" y="6632494"/>
            <a:ext cx="5686754" cy="1520571"/>
          </a:xfrm>
          <a:prstGeom prst="rect">
            <a:avLst/>
          </a:prstGeom>
        </p:spPr>
        <p:txBody>
          <a:bodyPr anchor="t" rtlCol="false" tIns="0" lIns="0" bIns="0" rIns="0">
            <a:spAutoFit/>
          </a:bodyPr>
          <a:lstStyle/>
          <a:p>
            <a:pPr algn="just">
              <a:lnSpc>
                <a:spcPts val="2412"/>
              </a:lnSpc>
            </a:pPr>
          </a:p>
          <a:p>
            <a:pPr algn="just">
              <a:lnSpc>
                <a:spcPts val="2412"/>
              </a:lnSpc>
            </a:pPr>
            <a:r>
              <a:rPr lang="en-US" sz="1800">
                <a:solidFill>
                  <a:srgbClr val="1211CA"/>
                </a:solidFill>
                <a:latin typeface="Montserrat"/>
                <a:ea typeface="Montserrat"/>
                <a:cs typeface="Montserrat"/>
                <a:sym typeface="Montserrat"/>
              </a:rPr>
              <a:t>Adapun perusahaan ingin menjangkau kedua </a:t>
            </a:r>
            <a:r>
              <a:rPr lang="en-US" b="true" sz="1800">
                <a:solidFill>
                  <a:srgbClr val="1211CA"/>
                </a:solidFill>
                <a:latin typeface="Montserrat Bold"/>
                <a:ea typeface="Montserrat Bold"/>
                <a:cs typeface="Montserrat Bold"/>
                <a:sym typeface="Montserrat Bold"/>
              </a:rPr>
              <a:t>gender</a:t>
            </a:r>
            <a:r>
              <a:rPr lang="en-US" sz="1800">
                <a:solidFill>
                  <a:srgbClr val="1211CA"/>
                </a:solidFill>
                <a:latin typeface="Montserrat"/>
                <a:ea typeface="Montserrat"/>
                <a:cs typeface="Montserrat"/>
                <a:sym typeface="Montserrat"/>
              </a:rPr>
              <a:t>, semua pengguna dapat dijadikan sasaran karena semuanya </a:t>
            </a:r>
            <a:r>
              <a:rPr lang="en-US" b="true" sz="1800">
                <a:solidFill>
                  <a:srgbClr val="1211CA"/>
                </a:solidFill>
                <a:latin typeface="Montserrat Bold"/>
                <a:ea typeface="Montserrat Bold"/>
                <a:cs typeface="Montserrat Bold"/>
                <a:sym typeface="Montserrat Bold"/>
              </a:rPr>
              <a:t>memiliki komposisi gender yang hampir seimbang</a:t>
            </a:r>
            <a:r>
              <a:rPr lang="en-US" sz="1800">
                <a:solidFill>
                  <a:srgbClr val="1211CA"/>
                </a:solidFill>
                <a:latin typeface="Montserrat"/>
                <a:ea typeface="Montserrat"/>
                <a:cs typeface="Montserrat"/>
                <a:sym typeface="Montserrat"/>
              </a:rPr>
              <a:t>.</a:t>
            </a:r>
          </a:p>
        </p:txBody>
      </p:sp>
      <p:sp>
        <p:nvSpPr>
          <p:cNvPr name="TextBox 9" id="9"/>
          <p:cNvSpPr txBox="true"/>
          <p:nvPr/>
        </p:nvSpPr>
        <p:spPr>
          <a:xfrm rot="0">
            <a:off x="11572546" y="1394782"/>
            <a:ext cx="5686754" cy="1650365"/>
          </a:xfrm>
          <a:prstGeom prst="rect">
            <a:avLst/>
          </a:prstGeom>
        </p:spPr>
        <p:txBody>
          <a:bodyPr anchor="t" rtlCol="false" tIns="0" lIns="0" bIns="0" rIns="0">
            <a:spAutoFit/>
          </a:bodyPr>
          <a:lstStyle/>
          <a:p>
            <a:pPr algn="just">
              <a:lnSpc>
                <a:spcPts val="2679"/>
              </a:lnSpc>
            </a:pPr>
            <a:r>
              <a:rPr lang="en-US" b="true" sz="1999">
                <a:solidFill>
                  <a:srgbClr val="1211CA"/>
                </a:solidFill>
                <a:latin typeface="Montserrat Bold"/>
                <a:ea typeface="Montserrat Bold"/>
                <a:cs typeface="Montserrat Bold"/>
                <a:sym typeface="Montserrat Bold"/>
              </a:rPr>
              <a:t>Perusahaan dapat melakukan efisiensi jika menargetkan pengiklanan dan kampanye pada  rentang usia (13-25 tahun) karena mayoritas hanya menggunakan 1-2 platform. </a:t>
            </a:r>
          </a:p>
        </p:txBody>
      </p:sp>
      <p:sp>
        <p:nvSpPr>
          <p:cNvPr name="TextBox 10" id="10"/>
          <p:cNvSpPr txBox="true"/>
          <p:nvPr/>
        </p:nvSpPr>
        <p:spPr>
          <a:xfrm rot="0">
            <a:off x="11572546" y="3286911"/>
            <a:ext cx="5686754" cy="2317115"/>
          </a:xfrm>
          <a:prstGeom prst="rect">
            <a:avLst/>
          </a:prstGeom>
        </p:spPr>
        <p:txBody>
          <a:bodyPr anchor="t" rtlCol="false" tIns="0" lIns="0" bIns="0" rIns="0">
            <a:spAutoFit/>
          </a:bodyPr>
          <a:lstStyle/>
          <a:p>
            <a:pPr algn="just">
              <a:lnSpc>
                <a:spcPts val="2679"/>
              </a:lnSpc>
            </a:pPr>
            <a:r>
              <a:rPr lang="en-US" b="true" sz="1999">
                <a:solidFill>
                  <a:srgbClr val="1211CA"/>
                </a:solidFill>
                <a:latin typeface="Montserrat Bold"/>
                <a:ea typeface="Montserrat Bold"/>
                <a:cs typeface="Montserrat Bold"/>
                <a:sym typeface="Montserrat Bold"/>
              </a:rPr>
              <a:t>Di sisi lain, rentang usia 26 tahun  keatas menggunakan platform lebih banyak dengan range 3-5 platform. Namun, perusahaan perlu memperhatikan sumber daya yang digunakan untuk pengiklanan karena belum tentu pengguna aktif di semua platform.</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167019" y="292412"/>
            <a:ext cx="1636709" cy="1895089"/>
          </a:xfrm>
          <a:custGeom>
            <a:avLst/>
            <a:gdLst/>
            <a:ahLst/>
            <a:cxnLst/>
            <a:rect r="r" b="b" t="t" l="l"/>
            <a:pathLst>
              <a:path h="1895089" w="1636709">
                <a:moveTo>
                  <a:pt x="0" y="0"/>
                </a:moveTo>
                <a:lnTo>
                  <a:pt x="1636709" y="0"/>
                </a:lnTo>
                <a:lnTo>
                  <a:pt x="1636709" y="1895089"/>
                </a:lnTo>
                <a:lnTo>
                  <a:pt x="0" y="1895089"/>
                </a:lnTo>
                <a:lnTo>
                  <a:pt x="0" y="0"/>
                </a:lnTo>
                <a:close/>
              </a:path>
            </a:pathLst>
          </a:custGeom>
          <a:blipFill>
            <a:blip r:embed="rId2"/>
            <a:stretch>
              <a:fillRect l="0" t="-4418" r="-40433" b="0"/>
            </a:stretch>
          </a:blipFill>
        </p:spPr>
      </p:sp>
      <p:sp>
        <p:nvSpPr>
          <p:cNvPr name="TextBox 3" id="3"/>
          <p:cNvSpPr txBox="true"/>
          <p:nvPr/>
        </p:nvSpPr>
        <p:spPr>
          <a:xfrm rot="0">
            <a:off x="4978873" y="8318182"/>
            <a:ext cx="9102183" cy="1749425"/>
          </a:xfrm>
          <a:prstGeom prst="rect">
            <a:avLst/>
          </a:prstGeom>
        </p:spPr>
        <p:txBody>
          <a:bodyPr anchor="t" rtlCol="false" tIns="0" lIns="0" bIns="0" rIns="0">
            <a:spAutoFit/>
          </a:bodyPr>
          <a:lstStyle/>
          <a:p>
            <a:pPr algn="just">
              <a:lnSpc>
                <a:spcPts val="2800"/>
              </a:lnSpc>
            </a:pPr>
            <a:r>
              <a:rPr lang="en-US" sz="2000">
                <a:solidFill>
                  <a:srgbClr val="2254C5"/>
                </a:solidFill>
                <a:latin typeface="Montserrat"/>
                <a:ea typeface="Montserrat"/>
                <a:cs typeface="Montserrat"/>
                <a:sym typeface="Montserrat"/>
              </a:rPr>
              <a:t>Penggunaan </a:t>
            </a:r>
            <a:r>
              <a:rPr lang="en-US" b="true" sz="2000">
                <a:solidFill>
                  <a:srgbClr val="2254C5"/>
                </a:solidFill>
                <a:latin typeface="Montserrat Bold"/>
                <a:ea typeface="Montserrat Bold"/>
                <a:cs typeface="Montserrat Bold"/>
                <a:sym typeface="Montserrat Bold"/>
              </a:rPr>
              <a:t>5 (lima) platform media sosial</a:t>
            </a:r>
            <a:r>
              <a:rPr lang="en-US" sz="2000">
                <a:solidFill>
                  <a:srgbClr val="2254C5"/>
                </a:solidFill>
                <a:latin typeface="Montserrat"/>
                <a:ea typeface="Montserrat"/>
                <a:cs typeface="Montserrat"/>
                <a:sym typeface="Montserrat"/>
              </a:rPr>
              <a:t> merupakan yang </a:t>
            </a:r>
            <a:r>
              <a:rPr lang="en-US" b="true" sz="2000">
                <a:solidFill>
                  <a:srgbClr val="2254C5"/>
                </a:solidFill>
                <a:latin typeface="Montserrat Bold"/>
                <a:ea typeface="Montserrat Bold"/>
                <a:cs typeface="Montserrat Bold"/>
                <a:sym typeface="Montserrat Bold"/>
              </a:rPr>
              <a:t>terbanyak</a:t>
            </a:r>
            <a:r>
              <a:rPr lang="en-US" sz="2000">
                <a:solidFill>
                  <a:srgbClr val="2254C5"/>
                </a:solidFill>
                <a:latin typeface="Montserrat"/>
                <a:ea typeface="Montserrat"/>
                <a:cs typeface="Montserrat"/>
                <a:sym typeface="Montserrat"/>
              </a:rPr>
              <a:t> di masing-masing negara. Namun, perusahaan perlu mempertimbangkan jika upaya pengiklanan dilakukan ke semua platform secara bersamaan, karena dapat meningkatkan risiko kerugian dan penggunaan sumber daya yang terlalu besar</a:t>
            </a:r>
          </a:p>
        </p:txBody>
      </p:sp>
      <p:sp>
        <p:nvSpPr>
          <p:cNvPr name="Freeform 4" id="4"/>
          <p:cNvSpPr/>
          <p:nvPr/>
        </p:nvSpPr>
        <p:spPr>
          <a:xfrm flipH="false" flipV="false" rot="0">
            <a:off x="3314823" y="175024"/>
            <a:ext cx="11658353" cy="8248285"/>
          </a:xfrm>
          <a:custGeom>
            <a:avLst/>
            <a:gdLst/>
            <a:ahLst/>
            <a:cxnLst/>
            <a:rect r="r" b="b" t="t" l="l"/>
            <a:pathLst>
              <a:path h="8248285" w="11658353">
                <a:moveTo>
                  <a:pt x="0" y="0"/>
                </a:moveTo>
                <a:lnTo>
                  <a:pt x="11658354" y="0"/>
                </a:lnTo>
                <a:lnTo>
                  <a:pt x="11658354" y="8248285"/>
                </a:lnTo>
                <a:lnTo>
                  <a:pt x="0" y="8248285"/>
                </a:lnTo>
                <a:lnTo>
                  <a:pt x="0" y="0"/>
                </a:lnTo>
                <a:close/>
              </a:path>
            </a:pathLst>
          </a:custGeom>
          <a:blipFill>
            <a:blip r:embed="rId3"/>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DAGdK9tWYV0</dc:identifier>
  <dcterms:modified xsi:type="dcterms:W3CDTF">2011-08-01T06:04:30Z</dcterms:modified>
  <cp:revision>1</cp:revision>
  <dc:title>Analysis of Social Media Platform Usage Based on User Demographics</dc:title>
</cp:coreProperties>
</file>

<file path=docProps/thumbnail.jpeg>
</file>